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37"/>
  </p:notesMasterIdLst>
  <p:sldIdLst>
    <p:sldId id="306" r:id="rId3"/>
    <p:sldId id="309" r:id="rId4"/>
    <p:sldId id="326" r:id="rId5"/>
    <p:sldId id="258" r:id="rId6"/>
    <p:sldId id="286" r:id="rId7"/>
    <p:sldId id="289" r:id="rId8"/>
    <p:sldId id="330" r:id="rId9"/>
    <p:sldId id="290" r:id="rId10"/>
    <p:sldId id="291" r:id="rId11"/>
    <p:sldId id="327" r:id="rId12"/>
    <p:sldId id="331" r:id="rId13"/>
    <p:sldId id="332" r:id="rId14"/>
    <p:sldId id="328" r:id="rId15"/>
    <p:sldId id="283" r:id="rId16"/>
    <p:sldId id="292" r:id="rId17"/>
    <p:sldId id="287" r:id="rId18"/>
    <p:sldId id="304" r:id="rId19"/>
    <p:sldId id="295" r:id="rId20"/>
    <p:sldId id="282" r:id="rId21"/>
    <p:sldId id="318" r:id="rId22"/>
    <p:sldId id="317" r:id="rId23"/>
    <p:sldId id="312" r:id="rId24"/>
    <p:sldId id="320" r:id="rId25"/>
    <p:sldId id="313" r:id="rId26"/>
    <p:sldId id="316" r:id="rId27"/>
    <p:sldId id="319" r:id="rId28"/>
    <p:sldId id="314" r:id="rId29"/>
    <p:sldId id="276" r:id="rId30"/>
    <p:sldId id="321" r:id="rId31"/>
    <p:sldId id="272" r:id="rId32"/>
    <p:sldId id="305" r:id="rId33"/>
    <p:sldId id="307" r:id="rId34"/>
    <p:sldId id="267" r:id="rId35"/>
    <p:sldId id="31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ED7D31"/>
    <a:srgbClr val="FF6699"/>
    <a:srgbClr val="FF66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40" autoAdjust="0"/>
    <p:restoredTop sz="80041" autoAdjust="0"/>
  </p:normalViewPr>
  <p:slideViewPr>
    <p:cSldViewPr snapToGrid="0" snapToObjects="1">
      <p:cViewPr>
        <p:scale>
          <a:sx n="50" d="100"/>
          <a:sy n="50" d="100"/>
        </p:scale>
        <p:origin x="158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C1D20-A9D7-FA43-966F-AA677DC7DC69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2C252-CB49-2C48-ADD4-ED85C8AFA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2EDFF-B7BB-4937-8734-09335682B0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49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38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2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32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2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08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5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6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2C252-CB49-2C48-ADD4-ED85C8AFA6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4.emf"/><Relationship Id="rId4" Type="http://schemas.openxmlformats.org/officeDocument/2006/relationships/image" Target="../media/image5.w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321643" y="-12357"/>
            <a:ext cx="6870357" cy="68703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l-PL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321643" y="0"/>
            <a:ext cx="6870357" cy="68703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l-PL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3992" y="2787638"/>
            <a:ext cx="1889568" cy="1062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41232" y="1122363"/>
            <a:ext cx="6316662" cy="428908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3992" y="2775281"/>
            <a:ext cx="1889568" cy="1062052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41232" y="6096000"/>
            <a:ext cx="6316662" cy="5711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1500"/>
              </a:lnSpc>
              <a:spcBef>
                <a:spcPts val="60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Location,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05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321643" y="0"/>
            <a:ext cx="6870357" cy="68703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l-PL" dirty="0">
              <a:solidFill>
                <a:srgbClr val="C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41232" y="1122362"/>
            <a:ext cx="6316662" cy="4757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3992" y="2775281"/>
            <a:ext cx="1889568" cy="1062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316336" y="0"/>
            <a:ext cx="6870357" cy="68703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l-PL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41232" y="1122363"/>
            <a:ext cx="6316662" cy="428908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3992" y="2775281"/>
            <a:ext cx="1889568" cy="106205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5536915" y="5925236"/>
            <a:ext cx="6429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931115" y="6039536"/>
            <a:ext cx="2035000" cy="6914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200"/>
              </a:lnSpc>
              <a:spcBef>
                <a:spcPts val="500"/>
              </a:spcBef>
              <a:buNone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err="1" smtClean="0"/>
              <a:t>name@lingaro.com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Phone: +48 123 456 789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734015" y="6051893"/>
            <a:ext cx="2035000" cy="67910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200"/>
              </a:lnSpc>
              <a:spcBef>
                <a:spcPts val="500"/>
              </a:spcBef>
              <a:buNone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err="1" smtClean="0"/>
              <a:t>name@lingaro.com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Phone: +48 123 456 789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36915" y="6051893"/>
            <a:ext cx="2035000" cy="67910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200"/>
              </a:lnSpc>
              <a:spcBef>
                <a:spcPts val="500"/>
              </a:spcBef>
              <a:buNone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err="1" smtClean="0"/>
              <a:t>name@lingaro.com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Phone: +48 123 456 789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40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343976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_Va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/>
          <a:stretch/>
        </p:blipFill>
        <p:spPr>
          <a:xfrm>
            <a:off x="-76200" y="-1"/>
            <a:ext cx="12268199" cy="74460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7067" y="6390217"/>
            <a:ext cx="381000" cy="365125"/>
          </a:xfrm>
          <a:prstGeom prst="rect">
            <a:avLst/>
          </a:prstGeom>
        </p:spPr>
        <p:txBody>
          <a:bodyPr/>
          <a:lstStyle/>
          <a:p>
            <a:fld id="{00A87556-BF4B-4277-934D-6D6D15F37F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3050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61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44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33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2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85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8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321643" y="-12357"/>
            <a:ext cx="6870357" cy="68703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l-PL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3992" y="2787638"/>
            <a:ext cx="1889568" cy="1062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3992" y="2775281"/>
            <a:ext cx="1889568" cy="106205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41232" y="3745469"/>
            <a:ext cx="6316662" cy="1474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741232" y="6096000"/>
            <a:ext cx="6316662" cy="5711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lnSpc>
                <a:spcPts val="1500"/>
              </a:lnSpc>
              <a:spcBef>
                <a:spcPts val="600"/>
              </a:spcBef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Location, Date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41988" y="1192213"/>
            <a:ext cx="6315906" cy="2362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76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03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537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565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6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79957" y="1388845"/>
            <a:ext cx="5338135" cy="5692828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2553731" y="1043060"/>
            <a:ext cx="0" cy="467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212651" y="2862342"/>
            <a:ext cx="2126898" cy="1032291"/>
            <a:chOff x="212651" y="2581375"/>
            <a:chExt cx="2126898" cy="1032291"/>
          </a:xfrm>
        </p:grpSpPr>
        <p:sp>
          <p:nvSpPr>
            <p:cNvPr id="9" name="TextBox 8"/>
            <p:cNvSpPr txBox="1"/>
            <p:nvPr/>
          </p:nvSpPr>
          <p:spPr>
            <a:xfrm>
              <a:off x="212651" y="3244334"/>
              <a:ext cx="2126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Arial" charset="0"/>
                  <a:cs typeface="Arial" charset="0"/>
                </a:rPr>
                <a:t>Agenda</a:t>
              </a:r>
              <a:endParaRPr lang="pl-PL" dirty="0">
                <a:solidFill>
                  <a:srgbClr val="C00000"/>
                </a:solidFill>
                <a:latin typeface="Century Gothic" panose="020B0502020202020204" pitchFamily="34" charset="0"/>
                <a:ea typeface="Arial" charset="0"/>
                <a:cs typeface="Arial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899" y="2581375"/>
              <a:ext cx="506403" cy="50640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11266453" y="238753"/>
            <a:ext cx="925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C00000"/>
                </a:solidFill>
              </a:rPr>
              <a:t>Lingaro.com</a:t>
            </a:r>
            <a:endParaRPr lang="pl-PL" sz="1100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50343" y="500363"/>
            <a:ext cx="858133" cy="858133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908091" y="1053213"/>
            <a:ext cx="7944787" cy="4660701"/>
          </a:xfrm>
          <a:prstGeom prst="rect">
            <a:avLst/>
          </a:prstGeom>
        </p:spPr>
        <p:txBody>
          <a:bodyPr anchor="ctr"/>
          <a:lstStyle>
            <a:lvl1pPr marL="514350" indent="-514350"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914400" indent="-457200">
              <a:buFont typeface="+mj-lt"/>
              <a:buAutoNum type="arabicPeriod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371600" indent="-457200">
              <a:buFont typeface="+mj-lt"/>
              <a:buAutoNum type="arabicPeriod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714500" indent="-342900">
              <a:buFont typeface="+mj-lt"/>
              <a:buAutoNum type="arabicPeriod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171700" indent="-342900">
              <a:buFont typeface="+mj-lt"/>
              <a:buAutoNum type="arabicPeriod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35635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C7657F9-AB04-7E44-BA3D-61EEB0BFE9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232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Ling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584829470"/>
              </p:ext>
            </p:extLst>
          </p:nvPr>
        </p:nvGraphicFramePr>
        <p:xfrm>
          <a:off x="2432298" y="781319"/>
          <a:ext cx="10765093" cy="581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Image" r:id="rId3" imgW="25015680" imgH="13510800" progId="Photoshop.Image.16">
                  <p:embed/>
                </p:oleObj>
              </mc:Choice>
              <mc:Fallback>
                <p:oleObj name="Image" r:id="rId3" imgW="25015680" imgH="135108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2298" y="781319"/>
                        <a:ext cx="10765093" cy="5813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11266453" y="238753"/>
            <a:ext cx="925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C00000"/>
                </a:solidFill>
              </a:rPr>
              <a:t>Lingaro.com</a:t>
            </a:r>
            <a:endParaRPr lang="pl-PL" sz="1100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50343" y="500363"/>
            <a:ext cx="858133" cy="858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2899" y="2862341"/>
            <a:ext cx="506403" cy="50640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12651" y="3529419"/>
            <a:ext cx="212689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Bef>
                <a:spcPts val="2400"/>
              </a:spcBef>
              <a:spcAft>
                <a:spcPts val="0"/>
              </a:spcAft>
            </a:pPr>
            <a:r>
              <a:rPr lang="pl-PL" kern="0" dirty="0" smtClean="0">
                <a:effectLst/>
                <a:latin typeface="Century Gothic" panose="020B0502020202020204" pitchFamily="34" charset="0"/>
                <a:ea typeface="Arial" charset="0"/>
                <a:cs typeface="Arial" charset="0"/>
              </a:rPr>
              <a:t>About </a:t>
            </a:r>
            <a:r>
              <a:rPr lang="pl-PL" kern="0" dirty="0" smtClean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Arial" charset="0"/>
                <a:cs typeface="Arial" charset="0"/>
              </a:rPr>
              <a:t>Lingaro</a:t>
            </a:r>
            <a:endParaRPr lang="pl-PL" kern="0" dirty="0">
              <a:solidFill>
                <a:srgbClr val="C00000"/>
              </a:solidFill>
              <a:effectLst/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553731" y="1043060"/>
            <a:ext cx="0" cy="467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35635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C7657F9-AB04-7E44-BA3D-61EEB0BFE9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877066" y="1042987"/>
            <a:ext cx="3822700" cy="4670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14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  <a:lvl2pPr marL="4572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Edit Text Column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Lorem ipsum dolor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consectetur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adipiscing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Etiam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ultricies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semper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fringilla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sodales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commodo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risus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Sed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euismod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vitae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ac lorem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pharetra a non dolor.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vulputate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massa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non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erat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pellentesque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aliquam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Nam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rhoncus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arcu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in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urna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feugiat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pretium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ex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luctus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Integer a nisi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tempor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pharetra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urna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id,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blandit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odio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Donec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id nisi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blandit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venenatis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Donec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cursus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Phasellus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 ipsum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pellentesque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gravida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Lorem ipsum dolor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consectetur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adipiscing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Etiam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ultricies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semper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fringilla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sodales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commodo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risus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Sed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euismod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vitae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ac lorem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pharetra a non dolor. </a:t>
            </a:r>
            <a:endParaRPr lang="en-US" b="0" i="0" dirty="0">
              <a:solidFill>
                <a:srgbClr val="22222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9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79957" y="1388845"/>
            <a:ext cx="5338135" cy="5692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8092" y="1043060"/>
            <a:ext cx="7944787" cy="41004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+mj-lt"/>
              <a:buNone/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553731" y="1043060"/>
            <a:ext cx="0" cy="41004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1266453" y="238753"/>
            <a:ext cx="925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C00000"/>
                </a:solidFill>
              </a:rPr>
              <a:t>Lingaro.com</a:t>
            </a:r>
            <a:endParaRPr lang="pl-PL" sz="1100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0343" y="500363"/>
            <a:ext cx="858133" cy="858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2899" y="2862341"/>
            <a:ext cx="506403" cy="50640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35635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C7657F9-AB04-7E44-BA3D-61EEB0BFE95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66453" y="238753"/>
            <a:ext cx="925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C00000"/>
                </a:solidFill>
              </a:rPr>
              <a:t>Lingaro.com</a:t>
            </a:r>
            <a:endParaRPr lang="pl-PL" sz="1100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0343" y="500363"/>
            <a:ext cx="858133" cy="858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899" y="2862341"/>
            <a:ext cx="506403" cy="50640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2553731" y="1043060"/>
            <a:ext cx="0" cy="467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35635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C7657F9-AB04-7E44-BA3D-61EEB0BFE9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1"/>
          <p:cNvSpPr>
            <a:spLocks noGrp="1"/>
          </p:cNvSpPr>
          <p:nvPr>
            <p:ph type="title" hasCustomPrompt="1"/>
          </p:nvPr>
        </p:nvSpPr>
        <p:spPr>
          <a:xfrm>
            <a:off x="105559" y="3554819"/>
            <a:ext cx="2341080" cy="174108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1800">
                <a:latin typeface="Century Gothic" panose="020B0502020202020204" pitchFamily="34" charset="0"/>
                <a:ea typeface="Century Gothic" panose="020B0502020202020204" pitchFamily="34" charset="0"/>
                <a:cs typeface="Arial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 hasCustomPrompt="1"/>
          </p:nvPr>
        </p:nvSpPr>
        <p:spPr>
          <a:xfrm>
            <a:off x="7023100" y="1042988"/>
            <a:ext cx="4243388" cy="4670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Edit Media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877066" y="1042987"/>
            <a:ext cx="3822700" cy="4670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14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  <a:lvl2pPr marL="4572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Edit Text Column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Lorem ipsum dolor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consectetur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adipiscing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Etiam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ultricies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semper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fringilla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sodales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commodo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risus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Sed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euismod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vitae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ac lorem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pharetra a non dolor.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vulputate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massa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non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erat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pellentesque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aliquam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Nam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rhoncus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arcu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in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urna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feugiat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pretium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ex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luctus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Integer a nisi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tempor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pharetra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urna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id,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blandit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odio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Donec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id nisi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blandit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venenatis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Donec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cursus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Phasellus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 ipsum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pellentesque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gravida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Lorem ipsum dolor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consectetur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adipiscing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Etiam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ultricies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semper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fringilla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sodales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commodo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risus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Sed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euismod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vitae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ac lorem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pharetra a non dolor. </a:t>
            </a:r>
            <a:endParaRPr lang="en-US" b="0" i="0" dirty="0">
              <a:solidFill>
                <a:srgbClr val="22222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65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66453" y="238753"/>
            <a:ext cx="925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C00000"/>
                </a:solidFill>
              </a:rPr>
              <a:t>Lingaro.com</a:t>
            </a:r>
            <a:endParaRPr lang="pl-PL" sz="1100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0343" y="500363"/>
            <a:ext cx="858133" cy="858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899" y="2862341"/>
            <a:ext cx="506403" cy="50640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2553731" y="1043060"/>
            <a:ext cx="0" cy="467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35635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C7657F9-AB04-7E44-BA3D-61EEB0BFE9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1"/>
          <p:cNvSpPr>
            <a:spLocks noGrp="1"/>
          </p:cNvSpPr>
          <p:nvPr>
            <p:ph type="title" hasCustomPrompt="1"/>
          </p:nvPr>
        </p:nvSpPr>
        <p:spPr>
          <a:xfrm>
            <a:off x="105559" y="3554819"/>
            <a:ext cx="2341080" cy="174108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1800">
                <a:latin typeface="Century Gothic" panose="020B0502020202020204" pitchFamily="34" charset="0"/>
                <a:ea typeface="Century Gothic" panose="020B0502020202020204" pitchFamily="34" charset="0"/>
                <a:cs typeface="Arial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877066" y="1042987"/>
            <a:ext cx="3822700" cy="4670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14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  <a:lvl2pPr marL="4572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Edit Text Column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Lorem ipsum dolor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consectetur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adipiscing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Etiam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ultricies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semper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fringilla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sodales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commodo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risus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Sed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euismod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vitae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ac lorem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pharetra a non dolor.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vulputate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massa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non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erat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pellentesque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aliquam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Nam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rhoncus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arcu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in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urna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feugiat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pretium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ex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luctus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Integer a nisi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tempor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pharetra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urna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id,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blandit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odio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Donec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id nisi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blandit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venenatis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Donec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cursus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Phasellus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 ipsum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pellentesque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gravida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Lorem ipsum dolor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consectetur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adipiscing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Etiam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ultricies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semper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fringilla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sodales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commodo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risus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Sed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euismod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vitae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ac lorem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pharetra a non dolor. </a:t>
            </a:r>
            <a:endParaRPr lang="en-US" b="0" i="0" dirty="0">
              <a:solidFill>
                <a:srgbClr val="222222"/>
              </a:solidFill>
              <a:effectLst/>
              <a:latin typeface="arial" charset="0"/>
            </a:endParaRP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890266" y="1042987"/>
            <a:ext cx="3822700" cy="4670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14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  <a:lvl2pPr marL="4572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Edit Text Column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Lorem ipsum dolor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consectetur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adipiscing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Etiam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ultricies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semper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fringilla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sodales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commodo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risus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Sed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euismod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vitae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ac lorem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pharetra a non dolor.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vulputate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massa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non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erat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pellentesque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aliquam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Nam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rhoncus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arcu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in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urna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feugiat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pretium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ex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luctus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Integer a nisi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tempor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pharetra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urna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id,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blandit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odio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Donec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id nisi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blandit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venenatis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Donec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cursus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Phasellus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 ipsum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pellentesque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gravida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vel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Lorem ipsum dolor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,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consectetur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adipiscing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elit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Etiam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sit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amet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mauris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ultricies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semper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fringilla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sodales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commodo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risus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Sed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scelerisque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euismod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posuere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.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Ut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vitae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tellus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ac lorem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arial" charset="0"/>
              </a:rPr>
              <a:t>sollicitudin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arial" charset="0"/>
              </a:rPr>
              <a:t> pharetra a non dolor. </a:t>
            </a:r>
            <a:endParaRPr lang="en-US" b="0" i="0" dirty="0">
              <a:solidFill>
                <a:srgbClr val="22222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66453" y="238753"/>
            <a:ext cx="925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C00000"/>
                </a:solidFill>
              </a:rPr>
              <a:t>Lingaro.com</a:t>
            </a:r>
            <a:endParaRPr lang="pl-PL" sz="1100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0343" y="500363"/>
            <a:ext cx="858133" cy="858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899" y="2862341"/>
            <a:ext cx="506403" cy="50640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35635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C7657F9-AB04-7E44-BA3D-61EEB0BFE9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1"/>
          <p:cNvSpPr>
            <a:spLocks noGrp="1"/>
          </p:cNvSpPr>
          <p:nvPr>
            <p:ph type="title" hasCustomPrompt="1"/>
          </p:nvPr>
        </p:nvSpPr>
        <p:spPr>
          <a:xfrm>
            <a:off x="105559" y="3554819"/>
            <a:ext cx="2341080" cy="174108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1800">
                <a:latin typeface="Century Gothic" panose="020B0502020202020204" pitchFamily="34" charset="0"/>
                <a:ea typeface="Century Gothic" panose="020B0502020202020204" pitchFamily="34" charset="0"/>
                <a:cs typeface="Arial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553731" y="1043060"/>
            <a:ext cx="0" cy="467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7"/>
          <p:cNvSpPr>
            <a:spLocks noGrp="1"/>
          </p:cNvSpPr>
          <p:nvPr>
            <p:ph sz="quarter" idx="14" hasCustomPrompt="1"/>
          </p:nvPr>
        </p:nvSpPr>
        <p:spPr>
          <a:xfrm>
            <a:off x="2877066" y="1042988"/>
            <a:ext cx="8389422" cy="4670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Edit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75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53202" y="-253202"/>
            <a:ext cx="506403" cy="506403"/>
          </a:xfrm>
          <a:prstGeom prst="rect">
            <a:avLst/>
          </a:prstGeom>
        </p:spPr>
      </p:pic>
      <p:sp>
        <p:nvSpPr>
          <p:cNvPr id="7" name="Title 11"/>
          <p:cNvSpPr>
            <a:spLocks noGrp="1"/>
          </p:cNvSpPr>
          <p:nvPr>
            <p:ph type="title" hasCustomPrompt="1"/>
          </p:nvPr>
        </p:nvSpPr>
        <p:spPr>
          <a:xfrm>
            <a:off x="253200" y="253201"/>
            <a:ext cx="10910099" cy="40986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>
                <a:latin typeface="Century Gothic" panose="020B0502020202020204" pitchFamily="34" charset="0"/>
                <a:ea typeface="Century Gothic" panose="020B0502020202020204" pitchFamily="34" charset="0"/>
                <a:cs typeface="Arial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66453" y="238753"/>
            <a:ext cx="925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C00000"/>
                </a:solidFill>
              </a:rPr>
              <a:t>Lingaro.com</a:t>
            </a:r>
            <a:endParaRPr lang="pl-PL" sz="1100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0343" y="500363"/>
            <a:ext cx="858133" cy="858133"/>
          </a:xfrm>
          <a:prstGeom prst="rect">
            <a:avLst/>
          </a:prstGeom>
        </p:spPr>
      </p:pic>
      <p:sp>
        <p:nvSpPr>
          <p:cNvPr id="10" name="Content Placeholder 17"/>
          <p:cNvSpPr>
            <a:spLocks noGrp="1"/>
          </p:cNvSpPr>
          <p:nvPr>
            <p:ph sz="quarter" idx="14" hasCustomPrompt="1"/>
          </p:nvPr>
        </p:nvSpPr>
        <p:spPr>
          <a:xfrm>
            <a:off x="253201" y="863600"/>
            <a:ext cx="10910099" cy="5396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Edit LARGE Media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356350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C7657F9-AB04-7E44-BA3D-61EEB0BFE9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99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63" r:id="rId4"/>
    <p:sldLayoutId id="2147483661" r:id="rId5"/>
    <p:sldLayoutId id="2147483666" r:id="rId6"/>
    <p:sldLayoutId id="2147483668" r:id="rId7"/>
    <p:sldLayoutId id="2147483669" r:id="rId8"/>
    <p:sldLayoutId id="2147483667" r:id="rId9"/>
    <p:sldLayoutId id="2147483665" r:id="rId10"/>
    <p:sldLayoutId id="2147483664" r:id="rId11"/>
    <p:sldLayoutId id="2147483670" r:id="rId12"/>
    <p:sldLayoutId id="2147483683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37C74-E782-4818-A27D-E6A407CA1D7C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24.05.2017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26795-433C-4A9F-8C43-4679C023D39A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1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emf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hyperlink" Target="https://github.com/Lingaro-DataScience" TargetMode="External"/><Relationship Id="rId7" Type="http://schemas.openxmlformats.org/officeDocument/2006/relationships/image" Target="../media/image61.jpeg"/><Relationship Id="rId2" Type="http://schemas.openxmlformats.org/officeDocument/2006/relationships/hyperlink" Target="https://www.facebook.com/groups/data4poland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cott.fortmann-roe.com/docs/BiasVariance.html" TargetMode="External"/><Relationship Id="rId5" Type="http://schemas.openxmlformats.org/officeDocument/2006/relationships/hyperlink" Target="http://www.deeplearningbook.org/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hyperlink" Target="https://www.packtpub.com/packt/offers/free-learni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cs.stanford.edu/people/karpathy/convnetjs/" TargetMode="External"/><Relationship Id="rId4" Type="http://schemas.openxmlformats.org/officeDocument/2006/relationships/hyperlink" Target="http://playground.tensorflow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Łączenie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modeli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uczenia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maszynowego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czyli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ensembling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Szymon Urbański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Lingaro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8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Ensembling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4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Dlaczego</a:t>
            </a:r>
            <a:r>
              <a:rPr lang="en-US" dirty="0" smtClean="0"/>
              <a:t> </a:t>
            </a:r>
            <a:r>
              <a:rPr lang="en-US" dirty="0" err="1" smtClean="0"/>
              <a:t>warto</a:t>
            </a:r>
            <a:r>
              <a:rPr lang="en-US" dirty="0" smtClean="0"/>
              <a:t> </a:t>
            </a:r>
            <a:r>
              <a:rPr lang="en-US" dirty="0" err="1" smtClean="0"/>
              <a:t>iść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w </a:t>
            </a:r>
            <a:r>
              <a:rPr lang="en-US" dirty="0" err="1" smtClean="0"/>
              <a:t>ensembling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en-US" dirty="0"/>
          </a:p>
        </p:txBody>
      </p:sp>
      <p:pic>
        <p:nvPicPr>
          <p:cNvPr id="19458" name="Picture 2" descr="Netflix Prize Leader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1259293"/>
            <a:ext cx="734377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4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Obciążenie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Wariancja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entury Gothic" panose="020B0502020202020204" pitchFamily="34" charset="0"/>
              </a:rPr>
              <a:t>Obciążenie</a:t>
            </a:r>
            <a:r>
              <a:rPr lang="en-US" dirty="0" smtClean="0">
                <a:latin typeface="Century Gothic" panose="020B0502020202020204" pitchFamily="34" charset="0"/>
              </a:rPr>
              <a:t/>
            </a:r>
            <a:br>
              <a:rPr lang="en-US" dirty="0" smtClean="0">
                <a:latin typeface="Century Gothic" panose="020B0502020202020204" pitchFamily="34" charset="0"/>
              </a:rPr>
            </a:br>
            <a:r>
              <a:rPr lang="en-US" dirty="0" err="1" smtClean="0"/>
              <a:t>vs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Wariancja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0" name="Picture 2" descr="Znalezione obrazy dla zapytania bulls 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41" y="725364"/>
            <a:ext cx="2829454" cy="28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nalezione obrazy dla zapytania bulls 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41" y="725364"/>
            <a:ext cx="2829454" cy="28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Znalezione obrazy dla zapytania bulls 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41" y="3493964"/>
            <a:ext cx="2829454" cy="28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Znalezione obrazy dla zapytania bulls 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41" y="3493964"/>
            <a:ext cx="2829454" cy="28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70462" y="0"/>
            <a:ext cx="285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entury Gothic" panose="020B0502020202020204" pitchFamily="34" charset="0"/>
                <a:cs typeface="Courier New" panose="02070309020205020404" pitchFamily="49" charset="0"/>
              </a:rPr>
              <a:t>Obciążenie</a:t>
            </a:r>
            <a:r>
              <a:rPr lang="en-US" sz="2400" dirty="0" smtClean="0">
                <a:latin typeface="Century Gothic" panose="020B0502020202020204" pitchFamily="34" charset="0"/>
                <a:cs typeface="Courier New" panose="02070309020205020404" pitchFamily="49" charset="0"/>
              </a:rPr>
              <a:t> (Bias)</a:t>
            </a:r>
            <a:endParaRPr lang="en-US" sz="2400" dirty="0">
              <a:latin typeface="Century Gothic" panose="020B0502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976715" y="3213558"/>
            <a:ext cx="183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entury Gothic" panose="020B0502020202020204" pitchFamily="34" charset="0"/>
              </a:rPr>
              <a:t>Wariancja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27994" y="191995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48127" y="2074328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822508" y="2124139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88330" y="179296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90780" y="226906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74754" y="443480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83041" y="4511993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837517" y="4793302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68134" y="508254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51941" y="5518317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202501" y="529590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47814" y="4870489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305267" y="4459381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44079" y="4899484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80768" y="163858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898459" y="163858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704208" y="142955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503581" y="1404764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873105" y="1559138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78227" y="132531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663030" y="4016452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647442" y="4459381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139763" y="385272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070482" y="3807234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608165" y="366512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873105" y="4250947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478227" y="4206242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47706" y="3807627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37884" y="1985098"/>
            <a:ext cx="283962" cy="283962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37884" y="4728508"/>
            <a:ext cx="283962" cy="28396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855059" y="478588"/>
            <a:ext cx="283962" cy="283962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62227" y="478588"/>
            <a:ext cx="283962" cy="28396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95" y="0"/>
            <a:ext cx="3364992" cy="2502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92" y="0"/>
            <a:ext cx="3364992" cy="25027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24" y="0"/>
            <a:ext cx="3364992" cy="2502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184" y="0"/>
            <a:ext cx="3364992" cy="2502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95" y="2247114"/>
            <a:ext cx="3364992" cy="25027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92" y="2213611"/>
            <a:ext cx="3364992" cy="25027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24" y="2235842"/>
            <a:ext cx="3364992" cy="25027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184" y="2286032"/>
            <a:ext cx="3364992" cy="25027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95" y="4427222"/>
            <a:ext cx="3364992" cy="2502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92" y="4427222"/>
            <a:ext cx="3364992" cy="2502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24" y="4427222"/>
            <a:ext cx="3364992" cy="2502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184" y="4427222"/>
            <a:ext cx="3364992" cy="25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5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Trade-Off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36" y="62366"/>
            <a:ext cx="8916527" cy="66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Błąd</a:t>
            </a:r>
            <a:r>
              <a:rPr lang="en-US" dirty="0"/>
              <a:t> </a:t>
            </a:r>
            <a:r>
              <a:rPr lang="en-US" dirty="0" err="1" smtClean="0"/>
              <a:t>Testowy</a:t>
            </a:r>
            <a:r>
              <a:rPr lang="en-US" dirty="0" smtClean="0"/>
              <a:t> </a:t>
            </a:r>
            <a:r>
              <a:rPr lang="en-US" dirty="0" err="1" smtClean="0"/>
              <a:t>Rośnie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72" y="0"/>
            <a:ext cx="8916527" cy="66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86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entury Gothic" panose="020B0502020202020204" pitchFamily="34" charset="0"/>
              </a:rPr>
              <a:t>Złożoność</a:t>
            </a:r>
            <a:r>
              <a:rPr lang="en-US" dirty="0" smtClean="0">
                <a:latin typeface="Century Gothic" panose="020B0502020202020204" pitchFamily="34" charset="0"/>
              </a:rPr>
              <a:t> </a:t>
            </a:r>
            <a:r>
              <a:rPr lang="en-US" dirty="0" err="1" smtClean="0">
                <a:latin typeface="Century Gothic" panose="020B0502020202020204" pitchFamily="34" charset="0"/>
              </a:rPr>
              <a:t>Modelu</a:t>
            </a:r>
            <a:r>
              <a:rPr lang="en-US" dirty="0" smtClean="0">
                <a:latin typeface="Century Gothic" panose="020B0502020202020204" pitchFamily="34" charset="0"/>
              </a:rPr>
              <a:t/>
            </a:r>
            <a:br>
              <a:rPr lang="en-US" dirty="0" smtClean="0">
                <a:latin typeface="Century Gothic" panose="020B0502020202020204" pitchFamily="34" charset="0"/>
              </a:rPr>
            </a:br>
            <a:r>
              <a:rPr lang="en-US" dirty="0" smtClean="0"/>
              <a:t>a</a:t>
            </a:r>
            <a:br>
              <a:rPr lang="en-US" dirty="0" smtClean="0"/>
            </a:br>
            <a:r>
              <a:rPr lang="en-US" dirty="0" err="1" smtClean="0"/>
              <a:t>Błąd</a:t>
            </a:r>
            <a:r>
              <a:rPr lang="en-US" dirty="0" smtClean="0"/>
              <a:t> </a:t>
            </a:r>
            <a:r>
              <a:rPr lang="en-US" dirty="0" err="1" smtClean="0"/>
              <a:t>Modelu</a:t>
            </a:r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68133" y="5511800"/>
            <a:ext cx="6654800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3742267" y="1066800"/>
            <a:ext cx="5943600" cy="3852333"/>
          </a:xfrm>
          <a:custGeom>
            <a:avLst/>
            <a:gdLst>
              <a:gd name="connsiteX0" fmla="*/ 0 w 5943600"/>
              <a:gd name="connsiteY0" fmla="*/ 0 h 3852333"/>
              <a:gd name="connsiteX1" fmla="*/ 2057400 w 5943600"/>
              <a:gd name="connsiteY1" fmla="*/ 2472267 h 3852333"/>
              <a:gd name="connsiteX2" fmla="*/ 5943600 w 5943600"/>
              <a:gd name="connsiteY2" fmla="*/ 3852333 h 385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43600" h="3852333">
                <a:moveTo>
                  <a:pt x="0" y="0"/>
                </a:moveTo>
                <a:cubicBezTo>
                  <a:pt x="533400" y="915106"/>
                  <a:pt x="1066800" y="1830212"/>
                  <a:pt x="2057400" y="2472267"/>
                </a:cubicBezTo>
                <a:cubicBezTo>
                  <a:pt x="3048000" y="3114322"/>
                  <a:pt x="4495800" y="3483327"/>
                  <a:pt x="5943600" y="3852333"/>
                </a:cubicBez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776133" y="812800"/>
            <a:ext cx="6290734" cy="4072467"/>
          </a:xfrm>
          <a:custGeom>
            <a:avLst/>
            <a:gdLst>
              <a:gd name="connsiteX0" fmla="*/ 0 w 6290734"/>
              <a:gd name="connsiteY0" fmla="*/ 4072467 h 4072467"/>
              <a:gd name="connsiteX1" fmla="*/ 4064000 w 6290734"/>
              <a:gd name="connsiteY1" fmla="*/ 3276600 h 4072467"/>
              <a:gd name="connsiteX2" fmla="*/ 6290734 w 6290734"/>
              <a:gd name="connsiteY2" fmla="*/ 0 h 407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0734" h="4072467">
                <a:moveTo>
                  <a:pt x="0" y="4072467"/>
                </a:moveTo>
                <a:cubicBezTo>
                  <a:pt x="1507772" y="4013905"/>
                  <a:pt x="3015544" y="3955344"/>
                  <a:pt x="4064000" y="3276600"/>
                </a:cubicBezTo>
                <a:cubicBezTo>
                  <a:pt x="5112456" y="2597856"/>
                  <a:pt x="5701595" y="1298928"/>
                  <a:pt x="6290734" y="0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237132" y="4318000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Obciążenie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37132" y="348734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Wariancja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1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nalezione obrazy dla zapytania bootstr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2356" y="-2861837"/>
            <a:ext cx="14974497" cy="99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0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31" y="2025279"/>
            <a:ext cx="7485269" cy="4041314"/>
          </a:xfrm>
          <a:prstGeom prst="rect">
            <a:avLst/>
          </a:prstGeom>
        </p:spPr>
      </p:pic>
      <p:sp>
        <p:nvSpPr>
          <p:cNvPr id="117" name="Shape 117"/>
          <p:cNvSpPr/>
          <p:nvPr/>
        </p:nvSpPr>
        <p:spPr>
          <a:xfrm>
            <a:off x="3312092" y="500363"/>
            <a:ext cx="8896385" cy="994303"/>
          </a:xfrm>
          <a:prstGeom prst="rect">
            <a:avLst/>
          </a:prstGeom>
          <a:solidFill>
            <a:srgbClr val="EC2427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080">
              <a:defRPr sz="2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pic>
        <p:nvPicPr>
          <p:cNvPr id="119" name="image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8212" y="2581374"/>
            <a:ext cx="506404" cy="50640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870416" y="3248453"/>
            <a:ext cx="981997" cy="375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7000"/>
              </a:lnSpc>
              <a:spcBef>
                <a:spcPts val="2400"/>
              </a:spcBef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O</a:t>
            </a:r>
            <a:r>
              <a:rPr dirty="0" smtClean="0"/>
              <a:t> </a:t>
            </a:r>
            <a:r>
              <a:rPr dirty="0" err="1">
                <a:solidFill>
                  <a:srgbClr val="C00000"/>
                </a:solidFill>
              </a:rPr>
              <a:t>Lingaro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053571" y="1708579"/>
            <a:ext cx="3034713" cy="477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pl-PL" sz="1600" dirty="0" smtClean="0">
                <a:latin typeface="Century Gothic" panose="020B0502020202020204" pitchFamily="34" charset="0"/>
                <a:sym typeface="Calibri Light"/>
              </a:rPr>
              <a:t>Jesteśmy </a:t>
            </a:r>
            <a:r>
              <a:rPr lang="pl-PL" sz="1600" dirty="0">
                <a:latin typeface="Century Gothic" panose="020B0502020202020204" pitchFamily="34" charset="0"/>
                <a:sym typeface="Calibri Light"/>
              </a:rPr>
              <a:t>szybko rozwijającą się firmą świadczącą usługi informatyczne. Specjalizujemy się w rozwiązaniach z obszarów Business Intelligence i Hurtowni Danych. Naszymi klientami są największe światowe firmy jak również liderzy polskiego rynku</a:t>
            </a:r>
            <a:r>
              <a:rPr lang="pl-PL" sz="1600" dirty="0" smtClean="0">
                <a:latin typeface="Century Gothic" panose="020B0502020202020204" pitchFamily="34" charset="0"/>
                <a:sym typeface="Calibri Light"/>
              </a:rPr>
              <a:t>.</a:t>
            </a:r>
            <a:endParaRPr lang="en-US" sz="1600" dirty="0" smtClean="0">
              <a:latin typeface="Century Gothic" panose="020B0502020202020204" pitchFamily="34" charset="0"/>
              <a:sym typeface="Calibri Light"/>
            </a:endParaRPr>
          </a:p>
          <a:p>
            <a:pPr>
              <a:defRPr sz="1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pl-PL" sz="1600" dirty="0">
                <a:latin typeface="Century Gothic" panose="020B0502020202020204" pitchFamily="34" charset="0"/>
                <a:sym typeface="Calibri Light"/>
              </a:rPr>
              <a:t>Lingaro powstało w 2005 r w Warszawie</a:t>
            </a:r>
            <a:r>
              <a:rPr lang="pl-PL" sz="1600" dirty="0" smtClean="0">
                <a:latin typeface="Century Gothic" panose="020B0502020202020204" pitchFamily="34" charset="0"/>
              </a:rPr>
              <a:t>.</a:t>
            </a:r>
            <a:r>
              <a:rPr lang="pl-PL" sz="1600" dirty="0" smtClean="0">
                <a:latin typeface="Century Gothic" panose="020B0502020202020204" pitchFamily="34" charset="0"/>
                <a:sym typeface="Calibri Light"/>
              </a:rPr>
              <a:t> </a:t>
            </a:r>
            <a:r>
              <a:rPr sz="1600" dirty="0" smtClean="0">
                <a:latin typeface="Century Gothic" panose="020B0502020202020204" pitchFamily="34" charset="0"/>
              </a:rPr>
              <a:t> </a:t>
            </a:r>
            <a:endParaRPr sz="1600" dirty="0">
              <a:latin typeface="Century Gothic" panose="020B0502020202020204" pitchFamily="34" charset="0"/>
            </a:endParaRPr>
          </a:p>
          <a:p>
            <a:pPr>
              <a:defRPr sz="1200"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600" dirty="0">
              <a:latin typeface="Century Gothic" panose="020B0502020202020204" pitchFamily="34" charset="0"/>
            </a:endParaRPr>
          </a:p>
          <a:p>
            <a:pPr>
              <a:defRPr sz="1200"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600" dirty="0">
              <a:latin typeface="Century Gothic" panose="020B0502020202020204" pitchFamily="34" charset="0"/>
            </a:endParaRPr>
          </a:p>
          <a:p>
            <a:pPr>
              <a:defRPr sz="1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600" dirty="0" err="1" smtClean="0">
                <a:latin typeface="Century Gothic" panose="020B0502020202020204" pitchFamily="34" charset="0"/>
              </a:rPr>
              <a:t>Obecnie</a:t>
            </a:r>
            <a:r>
              <a:rPr lang="en-US" sz="1600" dirty="0" smtClean="0"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latin typeface="Century Gothic" panose="020B0502020202020204" pitchFamily="34" charset="0"/>
              </a:rPr>
              <a:t>zatrudniamy</a:t>
            </a:r>
            <a:r>
              <a:rPr lang="en-US" sz="1600" dirty="0" smtClean="0">
                <a:latin typeface="Century Gothic" panose="020B0502020202020204" pitchFamily="34" charset="0"/>
              </a:rPr>
              <a:t> 350 </a:t>
            </a:r>
            <a:r>
              <a:rPr lang="en-US" sz="1600" dirty="0" err="1" smtClean="0">
                <a:latin typeface="Century Gothic" panose="020B0502020202020204" pitchFamily="34" charset="0"/>
              </a:rPr>
              <a:t>pracowników</a:t>
            </a:r>
            <a:r>
              <a:rPr lang="en-US" sz="1600" dirty="0" smtClean="0">
                <a:latin typeface="Century Gothic" panose="020B0502020202020204" pitchFamily="34" charset="0"/>
              </a:rPr>
              <a:t> </a:t>
            </a:r>
          </a:p>
          <a:p>
            <a:pPr>
              <a:defRPr sz="1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600" dirty="0" smtClean="0">
                <a:latin typeface="Century Gothic" panose="020B0502020202020204" pitchFamily="34" charset="0"/>
              </a:rPr>
              <a:t>w 2 </a:t>
            </a:r>
            <a:r>
              <a:rPr lang="en-US" sz="1600" dirty="0" err="1" smtClean="0">
                <a:latin typeface="Century Gothic" panose="020B0502020202020204" pitchFamily="34" charset="0"/>
              </a:rPr>
              <a:t>lokalizacjach</a:t>
            </a:r>
            <a:r>
              <a:rPr sz="1600" dirty="0" smtClean="0">
                <a:latin typeface="Century Gothic" panose="020B0502020202020204" pitchFamily="34" charset="0"/>
              </a:rPr>
              <a:t>:</a:t>
            </a:r>
            <a:endParaRPr sz="1600" dirty="0">
              <a:latin typeface="Century Gothic" panose="020B0502020202020204" pitchFamily="34" charset="0"/>
            </a:endParaRPr>
          </a:p>
          <a:p>
            <a:pPr marL="171450" indent="-171450">
              <a:buSzPct val="100000"/>
              <a:buFont typeface="Arial"/>
              <a:buChar char="•"/>
              <a:defRPr sz="1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dirty="0" smtClean="0">
                <a:latin typeface="Century Gothic" panose="020B0502020202020204" pitchFamily="34" charset="0"/>
              </a:rPr>
              <a:t>Wars</a:t>
            </a:r>
            <a:r>
              <a:rPr lang="en-US" sz="1600" dirty="0" smtClean="0">
                <a:latin typeface="Century Gothic" panose="020B0502020202020204" pitchFamily="34" charset="0"/>
              </a:rPr>
              <a:t>zawa</a:t>
            </a:r>
            <a:r>
              <a:rPr sz="1600" dirty="0" smtClean="0">
                <a:latin typeface="Century Gothic" panose="020B0502020202020204" pitchFamily="34" charset="0"/>
              </a:rPr>
              <a:t>, </a:t>
            </a:r>
            <a:r>
              <a:rPr sz="1600" dirty="0" err="1" smtClean="0">
                <a:latin typeface="Century Gothic" panose="020B0502020202020204" pitchFamily="34" charset="0"/>
              </a:rPr>
              <a:t>Pol</a:t>
            </a:r>
            <a:r>
              <a:rPr lang="en-US" sz="1600" dirty="0" err="1" smtClean="0">
                <a:latin typeface="Century Gothic" panose="020B0502020202020204" pitchFamily="34" charset="0"/>
              </a:rPr>
              <a:t>ska</a:t>
            </a:r>
            <a:endParaRPr sz="1600" dirty="0">
              <a:latin typeface="Century Gothic" panose="020B0502020202020204" pitchFamily="34" charset="0"/>
            </a:endParaRPr>
          </a:p>
          <a:p>
            <a:pPr marL="171450" indent="-171450">
              <a:buSzPct val="100000"/>
              <a:buFont typeface="Arial"/>
              <a:buChar char="•"/>
              <a:defRPr sz="1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dirty="0" smtClean="0">
                <a:latin typeface="Century Gothic" panose="020B0502020202020204" pitchFamily="34" charset="0"/>
              </a:rPr>
              <a:t>Manila</a:t>
            </a:r>
            <a:r>
              <a:rPr sz="1600" dirty="0">
                <a:latin typeface="Century Gothic" panose="020B0502020202020204" pitchFamily="34" charset="0"/>
              </a:rPr>
              <a:t>, </a:t>
            </a:r>
            <a:r>
              <a:rPr lang="en-US" sz="1600" dirty="0" err="1" smtClean="0">
                <a:latin typeface="Century Gothic" panose="020B0502020202020204" pitchFamily="34" charset="0"/>
              </a:rPr>
              <a:t>Filipiny</a:t>
            </a:r>
            <a:endParaRPr sz="1600" dirty="0">
              <a:latin typeface="Century Gothic" panose="020B0502020202020204" pitchFamily="34" charset="0"/>
            </a:endParaRPr>
          </a:p>
        </p:txBody>
      </p:sp>
      <p:sp>
        <p:nvSpPr>
          <p:cNvPr id="122" name="Shape 122"/>
          <p:cNvSpPr/>
          <p:nvPr/>
        </p:nvSpPr>
        <p:spPr>
          <a:xfrm flipH="1">
            <a:off x="2855913" y="968631"/>
            <a:ext cx="1" cy="4670855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3" name="image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2436" y="714276"/>
            <a:ext cx="519726" cy="51972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4097211" y="714276"/>
            <a:ext cx="211839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 err="1"/>
              <a:t>Lingaro</a:t>
            </a:r>
            <a:endParaRPr dirty="0"/>
          </a:p>
        </p:txBody>
      </p:sp>
      <p:grpSp>
        <p:nvGrpSpPr>
          <p:cNvPr id="130" name="Group 130"/>
          <p:cNvGrpSpPr/>
          <p:nvPr/>
        </p:nvGrpSpPr>
        <p:grpSpPr>
          <a:xfrm>
            <a:off x="8432155" y="2583602"/>
            <a:ext cx="2781022" cy="1144908"/>
            <a:chOff x="0" y="0"/>
            <a:chExt cx="2781020" cy="1144906"/>
          </a:xfrm>
        </p:grpSpPr>
        <p:sp>
          <p:nvSpPr>
            <p:cNvPr id="125" name="Shape 125"/>
            <p:cNvSpPr/>
            <p:nvPr/>
          </p:nvSpPr>
          <p:spPr>
            <a:xfrm>
              <a:off x="0" y="0"/>
              <a:ext cx="2781022" cy="114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664" y="0"/>
                    <a:pt x="1482" y="0"/>
                  </a:cubicBezTo>
                  <a:lnTo>
                    <a:pt x="3600" y="0"/>
                  </a:lnTo>
                  <a:lnTo>
                    <a:pt x="20118" y="0"/>
                  </a:lnTo>
                  <a:cubicBezTo>
                    <a:pt x="20936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36" y="21600"/>
                    <a:pt x="20118" y="21600"/>
                  </a:cubicBezTo>
                  <a:lnTo>
                    <a:pt x="1482" y="21600"/>
                  </a:lnTo>
                  <a:cubicBezTo>
                    <a:pt x="664" y="21600"/>
                    <a:pt x="0" y="19988"/>
                    <a:pt x="0" y="18000"/>
                  </a:cubicBezTo>
                  <a:lnTo>
                    <a:pt x="0" y="18000"/>
                  </a:lnTo>
                  <a:lnTo>
                    <a:pt x="9545" y="11631"/>
                  </a:lnTo>
                  <a:lnTo>
                    <a:pt x="0" y="12600"/>
                  </a:lnTo>
                  <a:close/>
                </a:path>
              </a:pathLst>
            </a:custGeom>
            <a:solidFill>
              <a:srgbClr val="F1F0F0">
                <a:alpha val="5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128" name="Group 128"/>
            <p:cNvGrpSpPr/>
            <p:nvPr/>
          </p:nvGrpSpPr>
          <p:grpSpPr>
            <a:xfrm>
              <a:off x="97355" y="94524"/>
              <a:ext cx="908655" cy="955859"/>
              <a:chOff x="0" y="0"/>
              <a:chExt cx="908653" cy="955857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0" y="0"/>
                <a:ext cx="908654" cy="955858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27" name="image5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908654" cy="9558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9" name="Shape 129"/>
            <p:cNvSpPr/>
            <p:nvPr/>
          </p:nvSpPr>
          <p:spPr>
            <a:xfrm>
              <a:off x="1070914" y="266021"/>
              <a:ext cx="1622597" cy="853441"/>
            </a:xfrm>
            <a:prstGeom prst="rect">
              <a:avLst/>
            </a:prstGeom>
            <a:solidFill>
              <a:srgbClr val="F1F0F0">
                <a:alpha val="52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/>
                <a:t>Warszawa</a:t>
              </a:r>
            </a:p>
            <a:p>
              <a:pPr>
                <a:defRPr sz="14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  <a:p>
              <a:pPr>
                <a:defRPr sz="11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/>
                <a:t>ul. Puławska 99a, </a:t>
              </a:r>
            </a:p>
            <a:p>
              <a:pPr>
                <a:defRPr sz="11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/>
                <a:t>02-595 Warsaw, Polska</a:t>
              </a:r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9345407" y="4451989"/>
            <a:ext cx="2779428" cy="1274557"/>
            <a:chOff x="0" y="0"/>
            <a:chExt cx="2779427" cy="1274556"/>
          </a:xfrm>
        </p:grpSpPr>
        <p:sp>
          <p:nvSpPr>
            <p:cNvPr id="137" name="Shape 137"/>
            <p:cNvSpPr/>
            <p:nvPr/>
          </p:nvSpPr>
          <p:spPr>
            <a:xfrm>
              <a:off x="-1" y="-1"/>
              <a:ext cx="2779429" cy="127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739" y="0"/>
                    <a:pt x="1651" y="0"/>
                  </a:cubicBezTo>
                  <a:lnTo>
                    <a:pt x="12600" y="0"/>
                  </a:lnTo>
                  <a:lnTo>
                    <a:pt x="13559" y="4388"/>
                  </a:lnTo>
                  <a:lnTo>
                    <a:pt x="18000" y="0"/>
                  </a:lnTo>
                  <a:lnTo>
                    <a:pt x="19949" y="0"/>
                  </a:lnTo>
                  <a:cubicBezTo>
                    <a:pt x="20861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0861" y="21600"/>
                    <a:pt x="19949" y="21600"/>
                  </a:cubicBezTo>
                  <a:lnTo>
                    <a:pt x="1651" y="21600"/>
                  </a:lnTo>
                  <a:cubicBezTo>
                    <a:pt x="739" y="21600"/>
                    <a:pt x="0" y="19988"/>
                    <a:pt x="0" y="18000"/>
                  </a:cubicBezTo>
                  <a:lnTo>
                    <a:pt x="0" y="3600"/>
                  </a:lnTo>
                  <a:close/>
                </a:path>
              </a:pathLst>
            </a:custGeom>
            <a:solidFill>
              <a:srgbClr val="E7E6E6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892248" y="93790"/>
              <a:ext cx="1629190" cy="1132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/>
                <a:t>Manila</a:t>
              </a:r>
              <a:endParaRPr sz="1100"/>
            </a:p>
            <a:p>
              <a:pPr>
                <a:defRPr sz="11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/>
                <a:t>27F Tower 2 The Enterprise Center, Ayala Ave. cor. Paseo de Roxas, Makati City, Philippines 1226</a:t>
              </a:r>
            </a:p>
          </p:txBody>
        </p:sp>
        <p:grpSp>
          <p:nvGrpSpPr>
            <p:cNvPr id="141" name="Group 141"/>
            <p:cNvGrpSpPr/>
            <p:nvPr/>
          </p:nvGrpSpPr>
          <p:grpSpPr>
            <a:xfrm>
              <a:off x="82543" y="136322"/>
              <a:ext cx="789435" cy="1065866"/>
              <a:chOff x="0" y="0"/>
              <a:chExt cx="789433" cy="1065864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0" y="0"/>
                <a:ext cx="789434" cy="1065865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40" name="image7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789434" cy="1065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230262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Bagging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1" dirty="0" smtClean="0"/>
              <a:t>B</a:t>
            </a:r>
            <a:r>
              <a:rPr lang="en-US" dirty="0" smtClean="0"/>
              <a:t>ootstrap</a:t>
            </a:r>
            <a:br>
              <a:rPr lang="en-US" dirty="0" smtClean="0"/>
            </a:br>
            <a:r>
              <a:rPr lang="en-US" b="1" dirty="0" err="1" smtClean="0"/>
              <a:t>AGG</a:t>
            </a:r>
            <a:r>
              <a:rPr lang="en-US" dirty="0" err="1" smtClean="0"/>
              <a:t>reagat</a:t>
            </a:r>
            <a:r>
              <a:rPr lang="en-US" b="1" dirty="0" err="1" smtClean="0"/>
              <a:t>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4763638" y="2588138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6171728" y="2588138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7266433" y="1112721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8283864" y="2588138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9663176" y="2597847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481080" y="1842738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ingle Corner Rectangle 12"/>
          <p:cNvSpPr/>
          <p:nvPr/>
        </p:nvSpPr>
        <p:spPr>
          <a:xfrm>
            <a:off x="5014721" y="2169575"/>
            <a:ext cx="5015866" cy="64395"/>
          </a:xfrm>
          <a:prstGeom prst="round1Rect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976139" y="223397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386375" y="223396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8505191" y="223397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9915427" y="223396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481080" y="4733686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ingle Corner Rectangle 18"/>
          <p:cNvSpPr/>
          <p:nvPr/>
        </p:nvSpPr>
        <p:spPr>
          <a:xfrm>
            <a:off x="5014721" y="4669291"/>
            <a:ext cx="5015866" cy="64395"/>
          </a:xfrm>
          <a:prstGeom prst="round1Rect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976139" y="3308496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6386375" y="3308495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8505191" y="3308496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9915427" y="3308495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4978286" y="430890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388522" y="430889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8507338" y="430890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9917574" y="430889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Merge 33"/>
          <p:cNvSpPr/>
          <p:nvPr/>
        </p:nvSpPr>
        <p:spPr>
          <a:xfrm flipV="1">
            <a:off x="4708365" y="3668887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Merge 34"/>
          <p:cNvSpPr/>
          <p:nvPr/>
        </p:nvSpPr>
        <p:spPr>
          <a:xfrm flipV="1">
            <a:off x="6118601" y="3668887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erge 35"/>
          <p:cNvSpPr/>
          <p:nvPr/>
        </p:nvSpPr>
        <p:spPr>
          <a:xfrm flipV="1">
            <a:off x="8237417" y="3674150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Merge 36"/>
          <p:cNvSpPr/>
          <p:nvPr/>
        </p:nvSpPr>
        <p:spPr>
          <a:xfrm flipV="1">
            <a:off x="9647653" y="3675870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7140454" y="5063556"/>
            <a:ext cx="831600" cy="756000"/>
          </a:xfrm>
          <a:prstGeom prst="hexagon">
            <a:avLst/>
          </a:prstGeom>
          <a:solidFill>
            <a:srgbClr val="EC242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7489340" y="5851065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293710" y="1214041"/>
            <a:ext cx="524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endParaRPr lang="en-US" sz="32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74503" y="2667223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82593" y="2663868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86825" y="2665248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t-1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598151" y="2661142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pl-PL" sz="3200" b="1" cap="none" spc="0" baseline="-2500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14616" y="3735668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22706" y="3732313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26938" y="3733693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t-1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638264" y="3729587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r>
              <a:rPr lang="pl-PL" sz="3200" b="1" cap="none" spc="0" baseline="-2500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93710" y="5113002"/>
            <a:ext cx="524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lang="en-US" sz="32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45445" y="1283260"/>
            <a:ext cx="136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Zbiór uczący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899013" y="2687432"/>
            <a:ext cx="13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Podzbiory uczące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894117" y="3698808"/>
            <a:ext cx="136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Klasyfikatory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618099" y="5087235"/>
            <a:ext cx="13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Klasyfikator głosujący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97710" y="506211"/>
                <a:ext cx="2536144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𝑤𝑖𝑡h𝑖𝑛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10" y="506211"/>
                <a:ext cx="2536144" cy="5241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34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Stacking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przykład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16" y="380238"/>
            <a:ext cx="77247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5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0"/>
            <a:ext cx="11455400" cy="68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4763638" y="2588138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6171728" y="2588138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7266433" y="1112721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8283864" y="2588138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9663176" y="2597847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481080" y="1842738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ingle Corner Rectangle 12"/>
          <p:cNvSpPr/>
          <p:nvPr/>
        </p:nvSpPr>
        <p:spPr>
          <a:xfrm>
            <a:off x="5014721" y="2169575"/>
            <a:ext cx="5015866" cy="64395"/>
          </a:xfrm>
          <a:prstGeom prst="round1Rect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976139" y="223397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386375" y="223396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8505191" y="223397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9915427" y="223396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481080" y="4733686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ingle Corner Rectangle 18"/>
          <p:cNvSpPr/>
          <p:nvPr/>
        </p:nvSpPr>
        <p:spPr>
          <a:xfrm>
            <a:off x="5014721" y="4669291"/>
            <a:ext cx="5015866" cy="64395"/>
          </a:xfrm>
          <a:prstGeom prst="round1Rect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976139" y="3308496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6386375" y="3308495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8505191" y="3308496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9915427" y="3308495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4978286" y="430890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388522" y="430889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8507338" y="430890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9917574" y="430889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Merge 33"/>
          <p:cNvSpPr/>
          <p:nvPr/>
        </p:nvSpPr>
        <p:spPr>
          <a:xfrm flipV="1">
            <a:off x="4708365" y="3668887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Merge 34"/>
          <p:cNvSpPr/>
          <p:nvPr/>
        </p:nvSpPr>
        <p:spPr>
          <a:xfrm flipV="1">
            <a:off x="6118601" y="3668887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erge 35"/>
          <p:cNvSpPr/>
          <p:nvPr/>
        </p:nvSpPr>
        <p:spPr>
          <a:xfrm flipV="1">
            <a:off x="8237417" y="3674150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Merge 36"/>
          <p:cNvSpPr/>
          <p:nvPr/>
        </p:nvSpPr>
        <p:spPr>
          <a:xfrm flipV="1">
            <a:off x="9647653" y="3675870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7140454" y="5063556"/>
            <a:ext cx="831600" cy="756000"/>
          </a:xfrm>
          <a:prstGeom prst="hexagon">
            <a:avLst/>
          </a:prstGeom>
          <a:solidFill>
            <a:srgbClr val="EC242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7489340" y="5851065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293710" y="1214041"/>
            <a:ext cx="524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endParaRPr lang="en-US" sz="32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74503" y="2667223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82593" y="2663868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86825" y="2665248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t-1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598151" y="2661142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r>
              <a:rPr lang="pl-PL" sz="3200" b="1" cap="none" spc="0" baseline="-2500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14616" y="3735668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22706" y="3732313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26938" y="3733693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t-1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638264" y="3729587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93710" y="5113002"/>
            <a:ext cx="524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lang="en-US" sz="32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45445" y="1283260"/>
            <a:ext cx="136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Zbiór uczący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635624" y="2630363"/>
            <a:ext cx="199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Podzbiory </a:t>
            </a:r>
            <a:r>
              <a:rPr lang="pl-PL" dirty="0" smtClean="0"/>
              <a:t>uczące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wiersze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kolumny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894117" y="3698808"/>
            <a:ext cx="13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Drzewa</a:t>
            </a:r>
            <a:r>
              <a:rPr lang="en-US" dirty="0" smtClean="0"/>
              <a:t> </a:t>
            </a:r>
            <a:r>
              <a:rPr lang="en-US" dirty="0" err="1" smtClean="0"/>
              <a:t>Decyzyjne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07001" y="5087235"/>
            <a:ext cx="1777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Klasyfikator </a:t>
            </a:r>
            <a:r>
              <a:rPr lang="pl-PL" dirty="0" smtClean="0"/>
              <a:t>głosujący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err="1" smtClean="0"/>
              <a:t>średnia</a:t>
            </a:r>
            <a:r>
              <a:rPr lang="pl-PL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94117" y="575733"/>
            <a:ext cx="1366769" cy="1076859"/>
          </a:xfrm>
          <a:prstGeom prst="rect">
            <a:avLst/>
          </a:prstGeom>
          <a:solidFill>
            <a:srgbClr val="FF66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894117" y="578525"/>
            <a:ext cx="196216" cy="1068392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219334" y="578525"/>
            <a:ext cx="196216" cy="1068392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584504" y="578525"/>
            <a:ext cx="196216" cy="1068392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980203" y="578525"/>
            <a:ext cx="196216" cy="1068392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3510505" y="32783"/>
            <a:ext cx="133996" cy="1366770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16200000">
            <a:off x="3510505" y="310838"/>
            <a:ext cx="133996" cy="1366770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16200000">
            <a:off x="3510505" y="673521"/>
            <a:ext cx="133996" cy="1366770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rot="16200000">
            <a:off x="3510505" y="862007"/>
            <a:ext cx="133996" cy="1366770"/>
          </a:xfrm>
          <a:prstGeom prst="rect">
            <a:avLst/>
          </a:prstGeom>
          <a:solidFill>
            <a:srgbClr val="ED7D31">
              <a:alpha val="50196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17420" y="-11030"/>
            <a:ext cx="213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Losujemy</a:t>
            </a:r>
            <a:r>
              <a:rPr lang="en-US" dirty="0" smtClean="0"/>
              <a:t> </a:t>
            </a:r>
            <a:r>
              <a:rPr lang="en-US" dirty="0" err="1" smtClean="0"/>
              <a:t>również</a:t>
            </a:r>
            <a:r>
              <a:rPr lang="en-US" dirty="0" smtClean="0"/>
              <a:t> </a:t>
            </a:r>
            <a:r>
              <a:rPr lang="en-US" dirty="0" err="1" smtClean="0"/>
              <a:t>zmienne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0"/>
            <a:ext cx="11455400" cy="68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Stacking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7266433" y="1132038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481080" y="1842738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ingle Corner Rectangle 12"/>
          <p:cNvSpPr/>
          <p:nvPr/>
        </p:nvSpPr>
        <p:spPr>
          <a:xfrm>
            <a:off x="5014721" y="2169575"/>
            <a:ext cx="5015866" cy="64395"/>
          </a:xfrm>
          <a:prstGeom prst="round1Rect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976139" y="223397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386375" y="223396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8505191" y="2233970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9915427" y="223396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481080" y="3635034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ingle Corner Rectangle 18"/>
          <p:cNvSpPr/>
          <p:nvPr/>
        </p:nvSpPr>
        <p:spPr>
          <a:xfrm>
            <a:off x="5014721" y="3570639"/>
            <a:ext cx="5015866" cy="64395"/>
          </a:xfrm>
          <a:prstGeom prst="round1Rect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4978286" y="3210248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6388522" y="3210247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8507338" y="3210248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9917574" y="3210247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Merge 33"/>
          <p:cNvSpPr/>
          <p:nvPr/>
        </p:nvSpPr>
        <p:spPr>
          <a:xfrm flipV="1">
            <a:off x="4708365" y="2595991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Merge 34"/>
          <p:cNvSpPr/>
          <p:nvPr/>
        </p:nvSpPr>
        <p:spPr>
          <a:xfrm flipV="1">
            <a:off x="6118601" y="2595991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erge 35"/>
          <p:cNvSpPr/>
          <p:nvPr/>
        </p:nvSpPr>
        <p:spPr>
          <a:xfrm flipV="1">
            <a:off x="8237417" y="2601254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Merge 36"/>
          <p:cNvSpPr/>
          <p:nvPr/>
        </p:nvSpPr>
        <p:spPr>
          <a:xfrm flipV="1">
            <a:off x="9647653" y="2602974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7140454" y="3952026"/>
            <a:ext cx="831600" cy="756000"/>
          </a:xfrm>
          <a:prstGeom prst="hexagon">
            <a:avLst/>
          </a:prstGeom>
          <a:solidFill>
            <a:srgbClr val="EC242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7489340" y="4720218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293710" y="1233358"/>
            <a:ext cx="524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endParaRPr lang="en-US" sz="32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14616" y="2662772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22706" y="2659417"/>
            <a:ext cx="579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26938" y="2660797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r>
              <a:rPr lang="pl-PL" sz="3200" b="1" cap="none" spc="0" baseline="-2500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t-1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638264" y="2656691"/>
            <a:ext cx="7869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r>
              <a:rPr lang="pl-PL" sz="3200" b="1" cap="none" spc="0" baseline="-2500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140454" y="4004229"/>
            <a:ext cx="8316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dirty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</a:t>
            </a:r>
            <a:r>
              <a:rPr lang="pl-PL" sz="3200" b="1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 )</a:t>
            </a:r>
            <a:endParaRPr lang="en-US" sz="32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445445" y="1302577"/>
            <a:ext cx="136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Zbiór uczący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894117" y="2625912"/>
            <a:ext cx="136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Klasyfikatory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232400" y="4081849"/>
            <a:ext cx="183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Funkcja </a:t>
            </a:r>
            <a:r>
              <a:rPr lang="pl-PL" dirty="0" smtClean="0"/>
              <a:t>głosująca</a:t>
            </a:r>
            <a:r>
              <a:rPr lang="en-US" dirty="0" smtClean="0"/>
              <a:t> (</a:t>
            </a:r>
            <a:r>
              <a:rPr lang="en-US" dirty="0" err="1" smtClean="0"/>
              <a:t>np</a:t>
            </a:r>
            <a:r>
              <a:rPr lang="en-US" dirty="0" smtClean="0"/>
              <a:t>. MNK)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7051099" y="2869884"/>
            <a:ext cx="180000" cy="180000"/>
          </a:xfrm>
          <a:prstGeom prst="ellipse">
            <a:avLst/>
          </a:prstGeom>
          <a:solidFill>
            <a:srgbClr val="EC242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22597" y="2859078"/>
            <a:ext cx="180000" cy="180000"/>
          </a:xfrm>
          <a:prstGeom prst="ellipse">
            <a:avLst/>
          </a:prstGeom>
          <a:solidFill>
            <a:srgbClr val="EC242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794095" y="2859687"/>
            <a:ext cx="180000" cy="180000"/>
          </a:xfrm>
          <a:prstGeom prst="ellipse">
            <a:avLst/>
          </a:prstGeom>
          <a:solidFill>
            <a:srgbClr val="EC242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5120" y="4155789"/>
            <a:ext cx="2468698" cy="2465474"/>
            <a:chOff x="2442384" y="4266655"/>
            <a:chExt cx="2468698" cy="2465474"/>
          </a:xfrm>
        </p:grpSpPr>
        <p:pic>
          <p:nvPicPr>
            <p:cNvPr id="22530" name="Picture 2" descr="Znalezione obrazy dla zapytania gri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957" y="458900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67957" y="4266655"/>
              <a:ext cx="214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ym typeface="Wingdings" panose="05000000000000000000" pitchFamily="2" charset="2"/>
                </a:rPr>
                <a:t> </a:t>
              </a:r>
              <a:r>
                <a:rPr lang="en-US" dirty="0" err="1" smtClean="0"/>
                <a:t>modele</a:t>
              </a:r>
              <a:r>
                <a:rPr lang="en-US" dirty="0" smtClean="0"/>
                <a:t> </a:t>
              </a:r>
              <a:r>
                <a:rPr lang="en-US" dirty="0" smtClean="0"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16200000">
              <a:off x="1555487" y="5422292"/>
              <a:ext cx="214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ym typeface="Wingdings" panose="05000000000000000000" pitchFamily="2" charset="2"/>
                </a:rPr>
                <a:t> </a:t>
              </a:r>
              <a:r>
                <a:rPr lang="en-US" dirty="0" err="1" smtClean="0">
                  <a:sym typeface="Wingdings" panose="05000000000000000000" pitchFamily="2" charset="2"/>
                </a:rPr>
                <a:t>wyniki</a:t>
              </a:r>
              <a:r>
                <a:rPr lang="en-US" dirty="0" smtClean="0"/>
                <a:t> </a:t>
              </a:r>
              <a:r>
                <a:rPr lang="en-US" dirty="0" smtClean="0"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</p:grpSp>
      <p:pic>
        <p:nvPicPr>
          <p:cNvPr id="43" name="Picture 2" descr="Znalezione obrazy dla zapytania gri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8"/>
          <a:stretch/>
        </p:blipFill>
        <p:spPr bwMode="auto">
          <a:xfrm>
            <a:off x="11415343" y="4483863"/>
            <a:ext cx="37916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876964" y="536503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5400000">
            <a:off x="10856231" y="5370760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ym typeface="Wingdings" panose="05000000000000000000" pitchFamily="2" charset="2"/>
              </a:rPr>
              <a:t>hold-out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2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U-Turn Arrow 63"/>
          <p:cNvSpPr/>
          <p:nvPr/>
        </p:nvSpPr>
        <p:spPr>
          <a:xfrm rot="16200000" flipV="1">
            <a:off x="7355732" y="1268026"/>
            <a:ext cx="2495763" cy="1365724"/>
          </a:xfrm>
          <a:prstGeom prst="uturnArrow">
            <a:avLst>
              <a:gd name="adj1" fmla="val 24124"/>
              <a:gd name="adj2" fmla="val 22164"/>
              <a:gd name="adj3" fmla="val 32940"/>
              <a:gd name="adj4" fmla="val 45501"/>
              <a:gd name="adj5" fmla="val 88622"/>
            </a:avLst>
          </a:prstGeom>
          <a:solidFill>
            <a:srgbClr val="EC242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Boosting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7266433" y="577302"/>
            <a:ext cx="579549" cy="695460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481080" y="1312386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486778" y="2284419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481080" y="4329978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479781" y="3368422"/>
            <a:ext cx="150253" cy="336998"/>
          </a:xfrm>
          <a:prstGeom prst="downArrow">
            <a:avLst/>
          </a:prstGeom>
          <a:solidFill>
            <a:srgbClr val="FF0000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Merge 33"/>
          <p:cNvSpPr/>
          <p:nvPr/>
        </p:nvSpPr>
        <p:spPr>
          <a:xfrm flipV="1">
            <a:off x="7213305" y="1625819"/>
            <a:ext cx="685800" cy="599440"/>
          </a:xfrm>
          <a:prstGeom prst="flowChartMerge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7075565" y="4646970"/>
            <a:ext cx="964112" cy="756000"/>
          </a:xfrm>
          <a:prstGeom prst="hexagon">
            <a:avLst/>
          </a:prstGeom>
          <a:solidFill>
            <a:srgbClr val="EC242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7489340" y="5415162"/>
            <a:ext cx="150253" cy="304800"/>
          </a:xfrm>
          <a:prstGeom prst="downArrow">
            <a:avLst/>
          </a:prstGeom>
          <a:solidFill>
            <a:srgbClr val="EC2427"/>
          </a:solidFill>
          <a:ln>
            <a:solidFill>
              <a:srgbClr val="EC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293710" y="703006"/>
            <a:ext cx="5249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</a:t>
            </a:r>
            <a:endParaRPr lang="en-US" sz="3200" b="1" cap="none" spc="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92715" y="1700545"/>
            <a:ext cx="543502" cy="913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3200" b="1" cap="none" spc="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r>
              <a:rPr lang="pl-PL" sz="3200" b="1" baseline="-25000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endParaRPr lang="en-US" sz="3200" b="1" baseline="-25000" dirty="0" smtClean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sz="3200" b="1" cap="none" spc="0" baseline="-25000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7141674" y="4795924"/>
                <a:ext cx="898003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000" b="1" i="1" cap="none" spc="0" dirty="0" smtClean="0">
                          <a:ln w="10160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l-PL" sz="2000" b="1" i="1" cap="none" spc="0" dirty="0" smtClean="0">
                          <a:ln w="10160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pl-PL" sz="2000" b="1" i="1" cap="none" spc="0" dirty="0" smtClean="0">
                              <a:ln w="10160">
                                <a:solidFill>
                                  <a:srgbClr val="FF0000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000" b="1" i="1">
                              <a:ln w="10160">
                                <a:solidFill>
                                  <a:srgbClr val="FF0000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pl-PL" sz="2000" b="1" i="1" baseline="-25000" dirty="0">
                              <a:ln w="10160">
                                <a:solidFill>
                                  <a:srgbClr val="FF0000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  <m:r>
                        <a:rPr lang="pl-PL" sz="2000" b="1" i="1" cap="none" spc="0" dirty="0" err="1" smtClean="0">
                          <a:ln w="10160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sz="2000" b="1" i="1" cap="none" spc="0" dirty="0" err="1" smtClean="0">
                          <a:ln w="10160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cap="none" spc="0" dirty="0" smtClean="0">
                          <a:ln w="10160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cap="none" spc="0" dirty="0">
                  <a:ln w="10160">
                    <a:solidFill>
                      <a:srgbClr val="FF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674" y="4795924"/>
                <a:ext cx="898003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5445445" y="772225"/>
            <a:ext cx="136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Zbiór uczący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445444" y="1669161"/>
            <a:ext cx="13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Uczenie klasyfikatora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445445" y="4683527"/>
            <a:ext cx="153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Wnioskowanie wynikowe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val 2"/>
              <p:cNvSpPr/>
              <p:nvPr/>
            </p:nvSpPr>
            <p:spPr>
              <a:xfrm>
                <a:off x="6454094" y="2657082"/>
                <a:ext cx="2641138" cy="683525"/>
              </a:xfrm>
              <a:prstGeom prst="ellipse">
                <a:avLst/>
              </a:prstGeom>
              <a:solidFill>
                <a:srgbClr val="EC2427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b="1" i="1" dirty="0" smtClean="0">
                            <a:ln w="10160">
                              <a:solidFill>
                                <a:srgbClr val="FF000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b="1" i="1" dirty="0" smtClean="0">
                            <a:ln w="10160">
                              <a:solidFill>
                                <a:srgbClr val="FF0000"/>
                              </a:solidFill>
                              <a:prstDash val="solid"/>
                            </a:ln>
                            <a:solidFill>
                              <a:srgbClr val="FFFFFF"/>
                            </a:solidFill>
                            <a:effectLst>
                              <a:outerShdw blurRad="38100" dist="22860" dir="540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pl-PL" b="1" i="1" dirty="0" smtClean="0">
                        <a:ln w="10160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1" i="1" dirty="0" err="1" smtClean="0">
                        <a:ln w="10160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𝒔𝒊𝒈𝒏</m:t>
                    </m:r>
                    <m:r>
                      <a:rPr lang="pl-PL" b="1" i="1" dirty="0" smtClean="0">
                        <a:ln w="10160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1" i="1" dirty="0" smtClean="0">
                        <a:ln w="10160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𝒇𝒕</m:t>
                    </m:r>
                    <m:r>
                      <a:rPr lang="pl-PL" b="1" i="1" dirty="0" smtClean="0">
                        <a:ln w="10160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b="1" i="1" dirty="0" smtClean="0">
                        <a:ln w="10160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l-PL" b="1" dirty="0" smtClean="0">
                    <a:ln w="10160">
                      <a:solidFill>
                        <a:srgbClr val="FF000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))</a:t>
                </a:r>
                <a:endParaRPr lang="en-US" b="1" dirty="0">
                  <a:ln w="10160">
                    <a:solidFill>
                      <a:srgbClr val="FF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" name="Ova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094" y="2657082"/>
                <a:ext cx="2641138" cy="683525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550408" y="2238511"/>
            <a:ext cx="56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b="1" dirty="0" err="1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</a:t>
            </a:r>
            <a:r>
              <a:rPr lang="pl-PL" b="1" baseline="-25000" dirty="0" err="1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r>
              <a:rPr lang="pl-PL" b="1" dirty="0" smtClean="0">
                <a:ln w="1016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(x)</a:t>
            </a:r>
            <a:endParaRPr lang="en-US" b="1" dirty="0">
              <a:ln w="1016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82827" y="2803419"/>
            <a:ext cx="136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Predykcja</a:t>
            </a:r>
            <a:endParaRPr lang="en-US" dirty="0"/>
          </a:p>
        </p:txBody>
      </p:sp>
      <p:sp>
        <p:nvSpPr>
          <p:cNvPr id="57" name="Can 56"/>
          <p:cNvSpPr/>
          <p:nvPr/>
        </p:nvSpPr>
        <p:spPr>
          <a:xfrm>
            <a:off x="7180925" y="3762813"/>
            <a:ext cx="718180" cy="486855"/>
          </a:xfrm>
          <a:prstGeom prst="can">
            <a:avLst/>
          </a:prstGeom>
          <a:solidFill>
            <a:srgbClr val="EC2427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/>
              <p:cNvSpPr/>
              <p:nvPr/>
            </p:nvSpPr>
            <p:spPr>
              <a:xfrm>
                <a:off x="7233167" y="3797425"/>
                <a:ext cx="64890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l-PL" sz="2400" b="1" i="1" dirty="0">
                              <a:ln w="10160">
                                <a:solidFill>
                                  <a:srgbClr val="FF0000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1" i="1">
                              <a:ln w="10160">
                                <a:solidFill>
                                  <a:srgbClr val="FF0000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pl-PL" sz="2400" b="1" i="1" baseline="-25000" dirty="0">
                              <a:ln w="10160">
                                <a:solidFill>
                                  <a:srgbClr val="FF0000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</m:oMath>
                  </m:oMathPara>
                </a14:m>
                <a:endParaRPr lang="en-US" sz="2400" b="1" cap="none" spc="0" dirty="0">
                  <a:ln w="10160">
                    <a:solidFill>
                      <a:srgbClr val="FF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167" y="3797425"/>
                <a:ext cx="64890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9286476" y="1787748"/>
            <a:ext cx="136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Przeliczenie</a:t>
            </a:r>
          </a:p>
          <a:p>
            <a:pPr algn="ctr"/>
            <a:r>
              <a:rPr lang="pl-PL" dirty="0" smtClean="0"/>
              <a:t>wag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712208" y="3521168"/>
            <a:ext cx="2215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Ustalenie współczynników</a:t>
            </a:r>
          </a:p>
          <a:p>
            <a:pPr algn="ctr"/>
            <a:r>
              <a:rPr lang="pl-PL" dirty="0" smtClean="0"/>
              <a:t>dla każdego modelu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8805974" y="1720055"/>
                <a:ext cx="64890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n w="10160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pl-PL" sz="2400" b="1" baseline="-25000" dirty="0" smtClean="0">
                    <a:ln w="10160">
                      <a:solidFill>
                        <a:srgbClr val="FF000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i</a:t>
                </a:r>
                <a:endParaRPr lang="en-US" sz="2400" b="1" cap="none" spc="0" dirty="0">
                  <a:ln w="10160">
                    <a:solidFill>
                      <a:srgbClr val="FF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974" y="1720055"/>
                <a:ext cx="648907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 descr="Znalezione obrazy dla zapytania exclamation ma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104" y="1464786"/>
            <a:ext cx="1072789" cy="107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-1"/>
            <a:ext cx="11455401" cy="68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Porównanie</a:t>
            </a:r>
            <a:r>
              <a:rPr lang="en-US" dirty="0" smtClean="0"/>
              <a:t> </a:t>
            </a:r>
            <a:r>
              <a:rPr lang="en-US" dirty="0" err="1" smtClean="0"/>
              <a:t>metod</a:t>
            </a:r>
            <a:r>
              <a:rPr lang="en-US" dirty="0" smtClean="0"/>
              <a:t> </a:t>
            </a:r>
            <a:r>
              <a:rPr lang="en-US" dirty="0" err="1" smtClean="0"/>
              <a:t>łączenia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</a:t>
            </a:r>
            <a:r>
              <a:rPr lang="en-US" dirty="0" err="1" smtClean="0"/>
              <a:t>uczenia</a:t>
            </a:r>
            <a:r>
              <a:rPr lang="en-US" dirty="0" smtClean="0"/>
              <a:t> </a:t>
            </a:r>
            <a:r>
              <a:rPr lang="en-US" dirty="0" err="1" smtClean="0"/>
              <a:t>maszynowego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094053"/>
              </p:ext>
            </p:extLst>
          </p:nvPr>
        </p:nvGraphicFramePr>
        <p:xfrm>
          <a:off x="105559" y="1557867"/>
          <a:ext cx="11911861" cy="506665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37977"/>
                <a:gridCol w="2568471"/>
                <a:gridCol w="2568471"/>
                <a:gridCol w="2568471"/>
                <a:gridCol w="2568471"/>
              </a:tblGrid>
              <a:tr h="42303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189" marR="99189" marT="49594" marB="49594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err="1" smtClean="0"/>
                        <a:t>Bagging</a:t>
                      </a:r>
                      <a:endParaRPr lang="en-US" sz="2000" dirty="0"/>
                    </a:p>
                  </a:txBody>
                  <a:tcPr marL="99189" marR="99189" marT="49594" marB="49594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Random Forest</a:t>
                      </a:r>
                      <a:endParaRPr lang="en-US" sz="2000" dirty="0"/>
                    </a:p>
                  </a:txBody>
                  <a:tcPr marL="99189" marR="99189" marT="49594" marB="49594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err="1" smtClean="0"/>
                        <a:t>Boosting</a:t>
                      </a:r>
                      <a:endParaRPr lang="en-US" sz="2000" dirty="0"/>
                    </a:p>
                  </a:txBody>
                  <a:tcPr marL="99189" marR="99189" marT="49594" marB="49594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err="1" smtClean="0"/>
                        <a:t>Stacking</a:t>
                      </a:r>
                      <a:endParaRPr lang="en-US" sz="2000" dirty="0"/>
                    </a:p>
                  </a:txBody>
                  <a:tcPr marL="99189" marR="99189" marT="49594" marB="49594">
                    <a:solidFill>
                      <a:srgbClr val="C00000"/>
                    </a:solidFill>
                  </a:tcPr>
                </a:tc>
              </a:tr>
              <a:tr h="1589296"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Zbiór</a:t>
                      </a:r>
                      <a:r>
                        <a:rPr lang="pl-PL" sz="2000" baseline="0" dirty="0" smtClean="0"/>
                        <a:t> treningowy</a:t>
                      </a:r>
                      <a:endParaRPr lang="en-US" sz="2000" dirty="0"/>
                    </a:p>
                  </a:txBody>
                  <a:tcPr marL="99189" marR="99189" marT="49594" marB="49594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Próba </a:t>
                      </a:r>
                      <a:r>
                        <a:rPr lang="pl-PL" sz="2000" dirty="0" smtClean="0"/>
                        <a:t>bootstrapowa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Próba </a:t>
                      </a:r>
                      <a:r>
                        <a:rPr lang="pl-PL" sz="2000" dirty="0" err="1" smtClean="0"/>
                        <a:t>bootstrapowa</a:t>
                      </a:r>
                      <a:r>
                        <a:rPr lang="pl-PL" sz="2000" dirty="0" smtClean="0"/>
                        <a:t> z losowaniem zmiennych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Wejściowy zbiór</a:t>
                      </a:r>
                      <a:r>
                        <a:rPr lang="pl-PL" sz="2000" baseline="0" dirty="0" smtClean="0"/>
                        <a:t> wraz z wagami które kładą większy nacisk na obserwacje źle sklasyfikowane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Wejściowy </a:t>
                      </a:r>
                      <a:r>
                        <a:rPr lang="pl-PL" sz="2000" dirty="0" smtClean="0"/>
                        <a:t>zbiór</a:t>
                      </a:r>
                      <a:r>
                        <a:rPr lang="en-US" sz="2000" dirty="0" smtClean="0"/>
                        <a:t> + </a:t>
                      </a:r>
                      <a:r>
                        <a:rPr lang="en-US" sz="2000" dirty="0" err="1" smtClean="0"/>
                        <a:t>ważny</a:t>
                      </a:r>
                      <a:r>
                        <a:rPr lang="en-US" sz="2000" dirty="0" smtClean="0"/>
                        <a:t> hold-out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</a:tr>
              <a:tr h="993253"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Klasyfikator</a:t>
                      </a:r>
                      <a:endParaRPr lang="en-US" sz="2000" dirty="0"/>
                    </a:p>
                  </a:txBody>
                  <a:tcPr marL="99189" marR="99189" marT="49594" marB="49594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W pełni nauczone modele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000" dirty="0" smtClean="0"/>
                        <a:t>W pełni nauczone</a:t>
                      </a:r>
                      <a:r>
                        <a:rPr lang="pl-PL" sz="2000" baseline="0" dirty="0" smtClean="0"/>
                        <a:t> drzewa</a:t>
                      </a:r>
                      <a:endParaRPr lang="en-US" sz="2000" dirty="0" smtClean="0"/>
                    </a:p>
                    <a:p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Proste modele tego samego typu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Modele</a:t>
                      </a:r>
                      <a:r>
                        <a:rPr lang="pl-PL" sz="2000" baseline="0" dirty="0" smtClean="0"/>
                        <a:t> różnego </a:t>
                      </a:r>
                      <a:r>
                        <a:rPr lang="pl-PL" sz="2000" baseline="0" dirty="0" smtClean="0"/>
                        <a:t>typu</a:t>
                      </a:r>
                      <a:r>
                        <a:rPr lang="en-US" sz="2000" baseline="0" dirty="0" smtClean="0"/>
                        <a:t> (</a:t>
                      </a:r>
                      <a:r>
                        <a:rPr lang="en-US" sz="2000" baseline="0" dirty="0" err="1" smtClean="0"/>
                        <a:t>np</a:t>
                      </a:r>
                      <a:r>
                        <a:rPr lang="en-US" sz="2000" baseline="0" dirty="0" smtClean="0"/>
                        <a:t>. MNK)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</a:tr>
              <a:tr h="993253"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Cel</a:t>
                      </a:r>
                      <a:endParaRPr lang="en-US" sz="2000" dirty="0"/>
                    </a:p>
                  </a:txBody>
                  <a:tcPr marL="99189" marR="99189" marT="49594" marB="49594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Redukcja wariancji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Redukcja </a:t>
                      </a:r>
                      <a:r>
                        <a:rPr lang="pl-PL" sz="2000" dirty="0" smtClean="0"/>
                        <a:t>wariancji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Redukcja obciążenia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000" dirty="0" smtClean="0"/>
                        <a:t>Redukcja wariancji</a:t>
                      </a:r>
                      <a:endParaRPr lang="en-US" sz="2000" dirty="0" smtClean="0"/>
                    </a:p>
                    <a:p>
                      <a:endParaRPr lang="en-US" sz="2000" dirty="0"/>
                    </a:p>
                  </a:txBody>
                  <a:tcPr marL="99189" marR="99189" marT="49594" marB="49594"/>
                </a:tc>
              </a:tr>
              <a:tr h="993253"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Funkcja agregująca wyniki</a:t>
                      </a:r>
                      <a:endParaRPr lang="en-US" sz="2000" dirty="0"/>
                    </a:p>
                  </a:txBody>
                  <a:tcPr marL="99189" marR="99189" marT="49594" marB="49594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000" dirty="0" smtClean="0"/>
                        <a:t>Średnia</a:t>
                      </a:r>
                      <a:r>
                        <a:rPr lang="pl-PL" sz="2000" baseline="0" dirty="0" smtClean="0"/>
                        <a:t> ważona/meta model</a:t>
                      </a:r>
                      <a:endParaRPr lang="en-US" sz="2000" dirty="0" smtClean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000" dirty="0" smtClean="0"/>
                        <a:t>Średnia</a:t>
                      </a:r>
                      <a:r>
                        <a:rPr lang="pl-PL" sz="2000" baseline="0" dirty="0" smtClean="0"/>
                        <a:t> ważona</a:t>
                      </a:r>
                      <a:endParaRPr lang="en-US" sz="2000" dirty="0" smtClean="0"/>
                    </a:p>
                    <a:p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Średnia</a:t>
                      </a:r>
                      <a:r>
                        <a:rPr lang="pl-PL" sz="2000" baseline="0" dirty="0" smtClean="0"/>
                        <a:t> ważona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  <a:tc>
                  <a:txBody>
                    <a:bodyPr/>
                    <a:lstStyle/>
                    <a:p>
                      <a:r>
                        <a:rPr lang="pl-PL" sz="2000" dirty="0" smtClean="0"/>
                        <a:t>Meta model</a:t>
                      </a:r>
                      <a:endParaRPr lang="en-US" sz="2000" dirty="0"/>
                    </a:p>
                  </a:txBody>
                  <a:tcPr marL="99189" marR="99189" marT="49594" marB="4959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6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czym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powiedzieliśmy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2877066" y="1042988"/>
            <a:ext cx="8389422" cy="5475507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Century Gothic" panose="020B0502020202020204" pitchFamily="34" charset="0"/>
              </a:rPr>
              <a:t>Dowodach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matematycznych</a:t>
            </a:r>
            <a:endParaRPr lang="en-US" sz="2000" dirty="0" smtClean="0">
              <a:latin typeface="Century Gothic" panose="020B0502020202020204" pitchFamily="34" charset="0"/>
            </a:endParaRP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Sposobach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doboru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próby</a:t>
            </a:r>
            <a:endParaRPr lang="en-US" sz="2000" dirty="0" smtClean="0">
              <a:latin typeface="Century Gothic" panose="020B0502020202020204" pitchFamily="34" charset="0"/>
            </a:endParaRP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Sposobach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doboru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zmiennych</a:t>
            </a:r>
            <a:r>
              <a:rPr lang="en-US" sz="2000" dirty="0" smtClean="0">
                <a:latin typeface="Century Gothic" panose="020B0502020202020204" pitchFamily="34" charset="0"/>
              </a:rPr>
              <a:t> (feature extraction)</a:t>
            </a: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Wyglądzie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danych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targetowych</a:t>
            </a:r>
            <a:r>
              <a:rPr lang="en-US" sz="2000" dirty="0" smtClean="0">
                <a:latin typeface="Century Gothic" panose="020B0502020202020204" pitchFamily="34" charset="0"/>
              </a:rPr>
              <a:t> (</a:t>
            </a:r>
            <a:r>
              <a:rPr lang="en-US" sz="2000" dirty="0" err="1" smtClean="0">
                <a:latin typeface="Century Gothic" panose="020B0502020202020204" pitchFamily="34" charset="0"/>
              </a:rPr>
              <a:t>np</a:t>
            </a:r>
            <a:r>
              <a:rPr lang="en-US" sz="2000" dirty="0" smtClean="0">
                <a:latin typeface="Century Gothic" panose="020B0502020202020204" pitchFamily="34" charset="0"/>
              </a:rPr>
              <a:t>. {-1,1} </a:t>
            </a:r>
            <a:r>
              <a:rPr lang="en-US" sz="2000" dirty="0" err="1" smtClean="0">
                <a:latin typeface="Century Gothic" panose="020B0502020202020204" pitchFamily="34" charset="0"/>
              </a:rPr>
              <a:t>dla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Adaboost</a:t>
            </a:r>
            <a:r>
              <a:rPr lang="en-US" sz="2000" dirty="0" smtClean="0">
                <a:latin typeface="Century Gothic" panose="020B0502020202020204" pitchFamily="34" charset="0"/>
              </a:rPr>
              <a:t>)</a:t>
            </a: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Sposobach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walidacji</a:t>
            </a:r>
            <a:endParaRPr lang="en-US" sz="2000" dirty="0" smtClean="0">
              <a:latin typeface="Century Gothic" panose="020B0502020202020204" pitchFamily="34" charset="0"/>
            </a:endParaRP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Doborze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hiperparametrów</a:t>
            </a:r>
            <a:r>
              <a:rPr lang="en-US" sz="2000" dirty="0" smtClean="0">
                <a:latin typeface="Century Gothic" panose="020B0502020202020204" pitchFamily="34" charset="0"/>
              </a:rPr>
              <a:t> (</a:t>
            </a:r>
            <a:r>
              <a:rPr lang="en-US" sz="2000" dirty="0" err="1" smtClean="0">
                <a:latin typeface="Century Gothic" panose="020B0502020202020204" pitchFamily="34" charset="0"/>
              </a:rPr>
              <a:t>liczba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drzew</a:t>
            </a:r>
            <a:r>
              <a:rPr lang="en-US" sz="2000" dirty="0" smtClean="0">
                <a:latin typeface="Century Gothic" panose="020B0502020202020204" pitchFamily="34" charset="0"/>
              </a:rPr>
              <a:t>, learning rate)</a:t>
            </a: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Funkcjach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kosztu</a:t>
            </a:r>
            <a:r>
              <a:rPr lang="en-US" sz="2000" dirty="0" smtClean="0">
                <a:latin typeface="Century Gothic" panose="020B0502020202020204" pitchFamily="34" charset="0"/>
              </a:rPr>
              <a:t> (</a:t>
            </a:r>
            <a:r>
              <a:rPr lang="en-US" sz="2000" dirty="0" err="1" smtClean="0">
                <a:latin typeface="Century Gothic" panose="020B0502020202020204" pitchFamily="34" charset="0"/>
              </a:rPr>
              <a:t>np</a:t>
            </a:r>
            <a:r>
              <a:rPr lang="en-US" sz="2000" dirty="0" smtClean="0">
                <a:latin typeface="Century Gothic" panose="020B0502020202020204" pitchFamily="34" charset="0"/>
              </a:rPr>
              <a:t>. exponential loss </a:t>
            </a:r>
            <a:r>
              <a:rPr lang="en-US" sz="2000" dirty="0" err="1" smtClean="0">
                <a:latin typeface="Century Gothic" panose="020B0502020202020204" pitchFamily="34" charset="0"/>
              </a:rPr>
              <a:t>dla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Adaboost</a:t>
            </a:r>
            <a:r>
              <a:rPr lang="en-US" sz="2000" dirty="0" smtClean="0">
                <a:latin typeface="Century Gothic" panose="020B0502020202020204" pitchFamily="34" charset="0"/>
              </a:rPr>
              <a:t>, cross-entropy (</a:t>
            </a:r>
            <a:r>
              <a:rPr lang="en-US" sz="2000" dirty="0" err="1" smtClean="0">
                <a:latin typeface="Century Gothic" panose="020B0502020202020204" pitchFamily="34" charset="0"/>
              </a:rPr>
              <a:t>klasyfikacja</a:t>
            </a:r>
            <a:r>
              <a:rPr lang="en-US" sz="2000" dirty="0" smtClean="0">
                <a:latin typeface="Century Gothic" panose="020B0502020202020204" pitchFamily="34" charset="0"/>
              </a:rPr>
              <a:t>), MSPE</a:t>
            </a:r>
          </a:p>
          <a:p>
            <a:r>
              <a:rPr lang="en-US" sz="2000" dirty="0" smtClean="0">
                <a:latin typeface="Century Gothic" panose="020B0502020202020204" pitchFamily="34" charset="0"/>
              </a:rPr>
              <a:t>SGD/SGB (</a:t>
            </a:r>
            <a:r>
              <a:rPr lang="en-US" sz="2000" dirty="0" err="1" smtClean="0">
                <a:latin typeface="Century Gothic" panose="020B0502020202020204" pitchFamily="34" charset="0"/>
              </a:rPr>
              <a:t>xgboost</a:t>
            </a:r>
            <a:r>
              <a:rPr lang="en-US" sz="2000" dirty="0" smtClean="0">
                <a:latin typeface="Century Gothic" panose="020B0502020202020204" pitchFamily="34" charset="0"/>
              </a:rPr>
              <a:t> – </a:t>
            </a:r>
            <a:r>
              <a:rPr lang="en-US" sz="2000" dirty="0" err="1" smtClean="0">
                <a:latin typeface="Century Gothic" panose="020B0502020202020204" pitchFamily="34" charset="0"/>
              </a:rPr>
              <a:t>różnica</a:t>
            </a:r>
            <a:r>
              <a:rPr lang="en-US" sz="2000" dirty="0" smtClean="0">
                <a:latin typeface="Century Gothic" panose="020B0502020202020204" pitchFamily="34" charset="0"/>
              </a:rPr>
              <a:t> w </a:t>
            </a:r>
            <a:r>
              <a:rPr lang="en-US" sz="2000" dirty="0" err="1" smtClean="0">
                <a:latin typeface="Century Gothic" panose="020B0502020202020204" pitchFamily="34" charset="0"/>
              </a:rPr>
              <a:t>sposobie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przekazywania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informacji</a:t>
            </a:r>
            <a:r>
              <a:rPr lang="en-US" sz="2000" dirty="0" smtClean="0">
                <a:latin typeface="Century Gothic" panose="020B0502020202020204" pitchFamily="34" charset="0"/>
              </a:rPr>
              <a:t> o “</a:t>
            </a:r>
            <a:r>
              <a:rPr lang="en-US" sz="2000" dirty="0" err="1" smtClean="0">
                <a:latin typeface="Century Gothic" panose="020B0502020202020204" pitchFamily="34" charset="0"/>
              </a:rPr>
              <a:t>złych</a:t>
            </a:r>
            <a:r>
              <a:rPr lang="en-US" sz="2000" dirty="0" smtClean="0">
                <a:latin typeface="Century Gothic" panose="020B0502020202020204" pitchFamily="34" charset="0"/>
              </a:rPr>
              <a:t>” </a:t>
            </a:r>
            <a:r>
              <a:rPr lang="en-US" sz="2000" dirty="0" err="1" smtClean="0">
                <a:latin typeface="Century Gothic" panose="020B0502020202020204" pitchFamily="34" charset="0"/>
              </a:rPr>
              <a:t>wierszach</a:t>
            </a:r>
            <a:r>
              <a:rPr lang="en-US" sz="2000" dirty="0" smtClean="0">
                <a:latin typeface="Century Gothic" panose="020B0502020202020204" pitchFamily="34" charset="0"/>
              </a:rPr>
              <a:t>)</a:t>
            </a: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Różnicach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między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klasyfikacją</a:t>
            </a:r>
            <a:r>
              <a:rPr lang="en-US" sz="2000" dirty="0" smtClean="0">
                <a:latin typeface="Century Gothic" panose="020B0502020202020204" pitchFamily="34" charset="0"/>
              </a:rPr>
              <a:t> a </a:t>
            </a:r>
            <a:r>
              <a:rPr lang="en-US" sz="2000" dirty="0" err="1" smtClean="0">
                <a:latin typeface="Century Gothic" panose="020B0502020202020204" pitchFamily="34" charset="0"/>
              </a:rPr>
              <a:t>regresją</a:t>
            </a:r>
            <a:endParaRPr lang="en-US" sz="2000" dirty="0" smtClean="0">
              <a:latin typeface="Century Gothic" panose="020B0502020202020204" pitchFamily="34" charset="0"/>
            </a:endParaRP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Złożoności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obliczeniowej</a:t>
            </a:r>
            <a:r>
              <a:rPr lang="en-US" sz="2000" dirty="0" smtClean="0">
                <a:latin typeface="Century Gothic" panose="020B0502020202020204" pitchFamily="34" charset="0"/>
              </a:rPr>
              <a:t> (</a:t>
            </a:r>
            <a:r>
              <a:rPr lang="en-US" sz="2000" dirty="0" err="1" smtClean="0">
                <a:latin typeface="Century Gothic" panose="020B0502020202020204" pitchFamily="34" charset="0"/>
              </a:rPr>
              <a:t>algorytmy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zachłanne</a:t>
            </a:r>
            <a:r>
              <a:rPr lang="en-US" sz="2000" dirty="0" smtClean="0">
                <a:latin typeface="Century Gothic" panose="020B0502020202020204" pitchFamily="34" charset="0"/>
              </a:rPr>
              <a:t>)</a:t>
            </a: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Podejściu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praktycznym</a:t>
            </a:r>
            <a:endParaRPr lang="en-US" sz="2000" dirty="0" smtClean="0">
              <a:latin typeface="Century Gothic" panose="020B0502020202020204" pitchFamily="34" charset="0"/>
            </a:endParaRPr>
          </a:p>
          <a:p>
            <a:r>
              <a:rPr lang="en-US" sz="2000" dirty="0" err="1" smtClean="0">
                <a:latin typeface="Century Gothic" panose="020B0502020202020204" pitchFamily="34" charset="0"/>
              </a:rPr>
              <a:t>Implementacji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modeli</a:t>
            </a:r>
            <a:endParaRPr lang="en-US" sz="2000" dirty="0" smtClean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0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a 18"/>
          <p:cNvGrpSpPr/>
          <p:nvPr/>
        </p:nvGrpSpPr>
        <p:grpSpPr>
          <a:xfrm>
            <a:off x="415739" y="-53087"/>
            <a:ext cx="8890337" cy="1756030"/>
            <a:chOff x="6296547" y="3062644"/>
            <a:chExt cx="12748979" cy="2518193"/>
          </a:xfrm>
        </p:grpSpPr>
        <p:pic>
          <p:nvPicPr>
            <p:cNvPr id="18" name="Obraz 1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547" y="3062644"/>
              <a:ext cx="2518193" cy="2518193"/>
            </a:xfrm>
            <a:prstGeom prst="rect">
              <a:avLst/>
            </a:prstGeom>
          </p:spPr>
        </p:pic>
        <p:sp>
          <p:nvSpPr>
            <p:cNvPr id="31" name="TextBox 3"/>
            <p:cNvSpPr txBox="1"/>
            <p:nvPr/>
          </p:nvSpPr>
          <p:spPr>
            <a:xfrm>
              <a:off x="8879461" y="3801388"/>
              <a:ext cx="10166065" cy="145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Tworzymy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,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wdrażamy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i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utrzymujemy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najlepsze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rozwiązania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na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podstawie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potrzeb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Klientów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b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</a:b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i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trendów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20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rynkowych</a:t>
              </a:r>
              <a:r>
                <a:rPr lang="en-US" sz="2000" b="1" dirty="0" smtClean="0">
                  <a:solidFill>
                    <a:srgbClr val="C00000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.</a:t>
              </a:r>
              <a:endParaRPr lang="en-US" sz="2000" b="1" dirty="0">
                <a:solidFill>
                  <a:srgbClr val="C00000"/>
                </a:solidFill>
                <a:latin typeface="Century Gothic" panose="020B0502020202020204" pitchFamily="34" charset="0"/>
                <a:ea typeface="Microsoft JhengHei Light" panose="020B0304030504040204" pitchFamily="34" charset="-12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87086" y="2807340"/>
            <a:ext cx="12279086" cy="1268083"/>
            <a:chOff x="-87086" y="2956970"/>
            <a:chExt cx="12279086" cy="1268083"/>
          </a:xfrm>
          <a:solidFill>
            <a:srgbClr val="FF0000"/>
          </a:solidFill>
        </p:grpSpPr>
        <p:sp>
          <p:nvSpPr>
            <p:cNvPr id="54" name="Prostokąt 53"/>
            <p:cNvSpPr/>
            <p:nvPr/>
          </p:nvSpPr>
          <p:spPr>
            <a:xfrm>
              <a:off x="-87086" y="2956970"/>
              <a:ext cx="12279086" cy="12680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entury Gothic" panose="020B0502020202020204" pitchFamily="34" charset="0"/>
                <a:ea typeface="Microsoft JhengHei Light" panose="020B0304030504040204" pitchFamily="34" charset="-120"/>
              </a:endParaRPr>
            </a:p>
          </p:txBody>
        </p:sp>
        <p:grpSp>
          <p:nvGrpSpPr>
            <p:cNvPr id="2070" name="Grupa 2069"/>
            <p:cNvGrpSpPr/>
            <p:nvPr/>
          </p:nvGrpSpPr>
          <p:grpSpPr>
            <a:xfrm>
              <a:off x="6933804" y="3097314"/>
              <a:ext cx="3204981" cy="947642"/>
              <a:chOff x="4144142" y="5266175"/>
              <a:chExt cx="3204981" cy="947642"/>
            </a:xfrm>
            <a:grpFill/>
          </p:grpSpPr>
          <p:pic>
            <p:nvPicPr>
              <p:cNvPr id="2065" name="Obraz 20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4142" y="5324986"/>
                <a:ext cx="888831" cy="888831"/>
              </a:xfrm>
              <a:prstGeom prst="rect">
                <a:avLst/>
              </a:prstGeom>
              <a:grpFill/>
            </p:spPr>
          </p:pic>
          <p:pic>
            <p:nvPicPr>
              <p:cNvPr id="2064" name="Obraz 20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7011" y="5266175"/>
                <a:ext cx="621541" cy="621541"/>
              </a:xfrm>
              <a:prstGeom prst="rect">
                <a:avLst/>
              </a:prstGeom>
              <a:grpFill/>
            </p:spPr>
          </p:pic>
          <p:sp>
            <p:nvSpPr>
              <p:cNvPr id="2068" name="Strzałka w prawo 2067"/>
              <p:cNvSpPr/>
              <p:nvPr/>
            </p:nvSpPr>
            <p:spPr>
              <a:xfrm>
                <a:off x="5244662" y="5904039"/>
                <a:ext cx="1271752" cy="269442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entury Gothic" panose="020B0502020202020204" pitchFamily="34" charset="0"/>
                  <a:ea typeface="Microsoft JhengHei Light" panose="020B0304030504040204" pitchFamily="34" charset="-120"/>
                </a:endParaRPr>
              </a:p>
            </p:txBody>
          </p:sp>
          <p:pic>
            <p:nvPicPr>
              <p:cNvPr id="2069" name="Obraz 206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5730" y="5278483"/>
                <a:ext cx="913393" cy="913393"/>
              </a:xfrm>
              <a:prstGeom prst="rect">
                <a:avLst/>
              </a:prstGeom>
              <a:grpFill/>
            </p:spPr>
          </p:pic>
        </p:grpSp>
        <p:sp>
          <p:nvSpPr>
            <p:cNvPr id="74" name="TextBox 3"/>
            <p:cNvSpPr txBox="1"/>
            <p:nvPr/>
          </p:nvSpPr>
          <p:spPr>
            <a:xfrm>
              <a:off x="3003741" y="3400692"/>
              <a:ext cx="3930063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Data </a:t>
              </a:r>
              <a:r>
                <a:rPr lang="en-US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Science &amp; Machine Learning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87086" y="1542493"/>
            <a:ext cx="12279086" cy="1268083"/>
            <a:chOff x="-87086" y="1692123"/>
            <a:chExt cx="12279086" cy="1268083"/>
          </a:xfrm>
          <a:solidFill>
            <a:srgbClr val="FF6600"/>
          </a:solidFill>
        </p:grpSpPr>
        <p:sp>
          <p:nvSpPr>
            <p:cNvPr id="2057" name="Prostokąt 2056"/>
            <p:cNvSpPr/>
            <p:nvPr/>
          </p:nvSpPr>
          <p:spPr>
            <a:xfrm>
              <a:off x="-87086" y="1692123"/>
              <a:ext cx="12279086" cy="12680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entury Gothic" panose="020B0502020202020204" pitchFamily="34" charset="0"/>
                <a:ea typeface="Microsoft JhengHei Light" panose="020B0304030504040204" pitchFamily="34" charset="-120"/>
              </a:endParaRPr>
            </a:p>
          </p:txBody>
        </p:sp>
        <p:grpSp>
          <p:nvGrpSpPr>
            <p:cNvPr id="20" name="Grupa 19"/>
            <p:cNvGrpSpPr/>
            <p:nvPr/>
          </p:nvGrpSpPr>
          <p:grpSpPr>
            <a:xfrm>
              <a:off x="2821878" y="1947466"/>
              <a:ext cx="2446205" cy="839902"/>
              <a:chOff x="2546947" y="2994892"/>
              <a:chExt cx="3910869" cy="1342795"/>
            </a:xfrm>
            <a:grpFill/>
          </p:grpSpPr>
          <p:pic>
            <p:nvPicPr>
              <p:cNvPr id="3" name="Obraz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6947" y="3037094"/>
                <a:ext cx="1300594" cy="1300593"/>
              </a:xfrm>
              <a:prstGeom prst="rect">
                <a:avLst/>
              </a:prstGeom>
              <a:grpFill/>
            </p:spPr>
          </p:pic>
          <p:sp>
            <p:nvSpPr>
              <p:cNvPr id="28" name="TextBox 3"/>
              <p:cNvSpPr txBox="1"/>
              <p:nvPr/>
            </p:nvSpPr>
            <p:spPr>
              <a:xfrm>
                <a:off x="3847541" y="2994892"/>
                <a:ext cx="2610275" cy="11809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Rozwiązania</a:t>
                </a:r>
                <a:endParaRPr lang="en-US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endParaRPr>
              </a:p>
              <a:p>
                <a:r>
                  <a:rPr lang="en-US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Data</a:t>
                </a:r>
              </a:p>
              <a:p>
                <a:r>
                  <a:rPr lang="en-US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Warehouse</a:t>
                </a:r>
                <a:endParaRPr 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endParaRPr>
              </a:p>
            </p:txBody>
          </p:sp>
        </p:grpSp>
        <p:grpSp>
          <p:nvGrpSpPr>
            <p:cNvPr id="24" name="Grupa 23"/>
            <p:cNvGrpSpPr/>
            <p:nvPr/>
          </p:nvGrpSpPr>
          <p:grpSpPr>
            <a:xfrm>
              <a:off x="5705660" y="1923962"/>
              <a:ext cx="2255528" cy="848978"/>
              <a:chOff x="4255320" y="900007"/>
              <a:chExt cx="3941921" cy="1483735"/>
            </a:xfrm>
            <a:grpFill/>
          </p:grpSpPr>
          <p:pic>
            <p:nvPicPr>
              <p:cNvPr id="4" name="Obraz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5320" y="1083149"/>
                <a:ext cx="1300592" cy="1300593"/>
              </a:xfrm>
              <a:prstGeom prst="rect">
                <a:avLst/>
              </a:prstGeom>
              <a:grpFill/>
            </p:spPr>
          </p:pic>
          <p:sp>
            <p:nvSpPr>
              <p:cNvPr id="29" name="TextBox 3"/>
              <p:cNvSpPr txBox="1"/>
              <p:nvPr/>
            </p:nvSpPr>
            <p:spPr>
              <a:xfrm>
                <a:off x="5676341" y="900007"/>
                <a:ext cx="2520900" cy="129094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Dostawca</a:t>
                </a:r>
                <a:r>
                  <a:rPr lang="en-US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/>
                </a:r>
                <a:br>
                  <a:rPr lang="en-US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</a:br>
                <a:r>
                  <a:rPr lang="en-US" sz="1400" dirty="0" err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Usług</a:t>
                </a:r>
                <a:endParaRPr lang="en-US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endParaRPr>
              </a:p>
              <a:p>
                <a:r>
                  <a:rPr lang="en-US" sz="1400" dirty="0" err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Chmurowych</a:t>
                </a:r>
                <a:endParaRPr 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563022" y="2012861"/>
              <a:ext cx="2350929" cy="834431"/>
              <a:chOff x="8563022" y="2128193"/>
              <a:chExt cx="2350929" cy="834431"/>
            </a:xfrm>
            <a:grpFill/>
          </p:grpSpPr>
          <p:sp>
            <p:nvSpPr>
              <p:cNvPr id="32" name="TextBox 3"/>
              <p:cNvSpPr txBox="1"/>
              <p:nvPr/>
            </p:nvSpPr>
            <p:spPr>
              <a:xfrm>
                <a:off x="9471517" y="2184604"/>
                <a:ext cx="1442434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Big Data &amp; </a:t>
                </a:r>
                <a:r>
                  <a:rPr lang="en-US" sz="1400" dirty="0" err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IoT</a:t>
                </a:r>
                <a:endParaRPr 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endParaRP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3022" y="2128193"/>
                <a:ext cx="834431" cy="834431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-87086" y="4084762"/>
            <a:ext cx="12279086" cy="1268083"/>
            <a:chOff x="921922" y="4230978"/>
            <a:chExt cx="11268974" cy="1268083"/>
          </a:xfrm>
          <a:solidFill>
            <a:srgbClr val="C00000"/>
          </a:solidFill>
        </p:grpSpPr>
        <p:sp>
          <p:nvSpPr>
            <p:cNvPr id="65" name="Prostokąt 64"/>
            <p:cNvSpPr/>
            <p:nvPr/>
          </p:nvSpPr>
          <p:spPr>
            <a:xfrm>
              <a:off x="921922" y="4230978"/>
              <a:ext cx="11268974" cy="12680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entury Gothic" panose="020B0502020202020204" pitchFamily="34" charset="0"/>
                <a:ea typeface="Microsoft JhengHei Light" panose="020B0304030504040204" pitchFamily="34" charset="-120"/>
              </a:endParaRPr>
            </a:p>
          </p:txBody>
        </p:sp>
        <p:sp>
          <p:nvSpPr>
            <p:cNvPr id="36" name="TextBox 3"/>
            <p:cNvSpPr txBox="1"/>
            <p:nvPr/>
          </p:nvSpPr>
          <p:spPr>
            <a:xfrm>
              <a:off x="2872341" y="4513058"/>
              <a:ext cx="218297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Analityka</a:t>
              </a:r>
              <a:r>
                <a:rPr lang="en-US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Wizualna</a:t>
              </a:r>
              <a:r>
                <a:rPr lang="en-US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</a:br>
              <a:r>
                <a:rPr lang="en-US" sz="14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Odkrywanie</a:t>
              </a:r>
              <a:r>
                <a:rPr lang="en-US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Wiedzy</a:t>
              </a:r>
              <a:endPara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icrosoft JhengHei Light" panose="020B0304030504040204" pitchFamily="34" charset="-120"/>
              </a:endParaRPr>
            </a:p>
          </p:txBody>
        </p:sp>
        <p:grpSp>
          <p:nvGrpSpPr>
            <p:cNvPr id="2051" name="Grupa 2050"/>
            <p:cNvGrpSpPr/>
            <p:nvPr/>
          </p:nvGrpSpPr>
          <p:grpSpPr>
            <a:xfrm>
              <a:off x="5445272" y="4435753"/>
              <a:ext cx="2903736" cy="959450"/>
              <a:chOff x="7886184" y="4199732"/>
              <a:chExt cx="2903736" cy="959450"/>
            </a:xfrm>
            <a:grpFill/>
          </p:grpSpPr>
          <p:grpSp>
            <p:nvGrpSpPr>
              <p:cNvPr id="2049" name="Grupa 2048"/>
              <p:cNvGrpSpPr/>
              <p:nvPr/>
            </p:nvGrpSpPr>
            <p:grpSpPr>
              <a:xfrm>
                <a:off x="7886184" y="4199732"/>
                <a:ext cx="2903736" cy="837989"/>
                <a:chOff x="7886184" y="4199732"/>
                <a:chExt cx="2903736" cy="837989"/>
              </a:xfrm>
              <a:grpFill/>
            </p:grpSpPr>
            <p:pic>
              <p:nvPicPr>
                <p:cNvPr id="27" name="Obraz 2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184" y="4199732"/>
                  <a:ext cx="837989" cy="837989"/>
                </a:xfrm>
                <a:prstGeom prst="rect">
                  <a:avLst/>
                </a:prstGeom>
                <a:grpFill/>
              </p:spPr>
            </p:pic>
            <p:sp>
              <p:nvSpPr>
                <p:cNvPr id="40" name="TextBox 3"/>
                <p:cNvSpPr txBox="1"/>
                <p:nvPr/>
              </p:nvSpPr>
              <p:spPr>
                <a:xfrm>
                  <a:off x="8724173" y="4244680"/>
                  <a:ext cx="2065747" cy="738664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 smtClean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Microsoft JhengHei Light" panose="020B0304030504040204" pitchFamily="34" charset="-120"/>
                    </a:rPr>
                    <a:t>Raportowanie</a:t>
                  </a:r>
                  <a:endParaRPr lang="en-US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endParaRPr>
                </a:p>
                <a:p>
                  <a:r>
                    <a:rPr lang="en-US" sz="1400" dirty="0" smtClean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Microsoft JhengHei Light" panose="020B0304030504040204" pitchFamily="34" charset="-120"/>
                    </a:rPr>
                    <a:t>          Full</a:t>
                  </a:r>
                  <a:br>
                    <a:rPr lang="en-US" sz="1400" dirty="0" smtClean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Microsoft JhengHei Light" panose="020B0304030504040204" pitchFamily="34" charset="-120"/>
                    </a:rPr>
                  </a:br>
                  <a:r>
                    <a:rPr lang="en-US" sz="1400" dirty="0" smtClean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Microsoft JhengHei Light" panose="020B0304030504040204" pitchFamily="34" charset="-120"/>
                    </a:rPr>
                    <a:t>          Enterprise</a:t>
                  </a:r>
                  <a:endParaRPr lang="en-US" sz="14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endParaRPr>
                </a:p>
              </p:txBody>
            </p:sp>
          </p:grpSp>
          <p:sp>
            <p:nvSpPr>
              <p:cNvPr id="30" name="Prostokąt 29"/>
              <p:cNvSpPr/>
              <p:nvPr/>
            </p:nvSpPr>
            <p:spPr>
              <a:xfrm>
                <a:off x="8489306" y="4623898"/>
                <a:ext cx="692177" cy="53528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entury Gothic" panose="020B0502020202020204" pitchFamily="34" charset="0"/>
                  <a:ea typeface="Microsoft JhengHei Light" panose="020B0304030504040204" pitchFamily="34" charset="-120"/>
                </a:endParaRPr>
              </a:p>
            </p:txBody>
          </p:sp>
          <p:pic>
            <p:nvPicPr>
              <p:cNvPr id="26" name="Obraz 2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2409" y="4623898"/>
                <a:ext cx="535284" cy="535284"/>
              </a:xfrm>
              <a:prstGeom prst="rect">
                <a:avLst/>
              </a:prstGeom>
              <a:grpFill/>
            </p:spPr>
          </p:pic>
        </p:grp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819" y="4420972"/>
              <a:ext cx="1100626" cy="1014797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723" y="4493827"/>
              <a:ext cx="797626" cy="797626"/>
            </a:xfrm>
            <a:prstGeom prst="rect">
              <a:avLst/>
            </a:prstGeom>
            <a:grpFill/>
          </p:spPr>
        </p:pic>
        <p:sp>
          <p:nvSpPr>
            <p:cNvPr id="37" name="TextBox 3"/>
            <p:cNvSpPr txBox="1"/>
            <p:nvPr/>
          </p:nvSpPr>
          <p:spPr>
            <a:xfrm>
              <a:off x="9397453" y="4685470"/>
              <a:ext cx="218297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Dedykowane</a:t>
              </a:r>
              <a:r>
                <a:rPr lang="en-US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rPr>
                <a:t>Aplikacje</a:t>
              </a:r>
              <a:endParaRPr 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icrosoft JhengHei Light" panose="020B0304030504040204" pitchFamily="34" charset="-12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87086" y="5344218"/>
            <a:ext cx="12279086" cy="1505155"/>
            <a:chOff x="-87086" y="5344218"/>
            <a:chExt cx="12279086" cy="1505155"/>
          </a:xfrm>
          <a:solidFill>
            <a:srgbClr val="A50021"/>
          </a:solidFill>
        </p:grpSpPr>
        <p:sp>
          <p:nvSpPr>
            <p:cNvPr id="5" name="Rectangle 4"/>
            <p:cNvSpPr/>
            <p:nvPr/>
          </p:nvSpPr>
          <p:spPr>
            <a:xfrm>
              <a:off x="-87086" y="5344218"/>
              <a:ext cx="12279086" cy="1505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entury Gothic" panose="020B0502020202020204" pitchFamily="34" charset="0"/>
                <a:ea typeface="Microsoft JhengHei Light" panose="020B0304030504040204" pitchFamily="34" charset="-12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07247" y="5563071"/>
              <a:ext cx="6805271" cy="1097576"/>
              <a:chOff x="3207247" y="5712701"/>
              <a:chExt cx="6805271" cy="1097576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6656781" y="5712701"/>
                <a:ext cx="3355737" cy="1097576"/>
                <a:chOff x="5330687" y="5682163"/>
                <a:chExt cx="3355737" cy="1097576"/>
              </a:xfrm>
              <a:grpFill/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0687" y="5682163"/>
                  <a:ext cx="1097576" cy="1097576"/>
                </a:xfrm>
                <a:prstGeom prst="rect">
                  <a:avLst/>
                </a:prstGeom>
                <a:grpFill/>
              </p:spPr>
            </p:pic>
            <p:sp>
              <p:nvSpPr>
                <p:cNvPr id="34" name="TextBox 3"/>
                <p:cNvSpPr txBox="1"/>
                <p:nvPr/>
              </p:nvSpPr>
              <p:spPr>
                <a:xfrm>
                  <a:off x="6503452" y="5935359"/>
                  <a:ext cx="2182972" cy="52322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 smtClean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Microsoft JhengHei Light" panose="020B0304030504040204" pitchFamily="34" charset="-120"/>
                    </a:rPr>
                    <a:t>Metody</a:t>
                  </a:r>
                  <a:endParaRPr lang="en-US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endParaRPr>
                </a:p>
                <a:p>
                  <a:r>
                    <a:rPr lang="en-US" sz="1400" dirty="0" err="1" smtClean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Microsoft JhengHei Light" panose="020B0304030504040204" pitchFamily="34" charset="-120"/>
                    </a:rPr>
                    <a:t>Responsywne</a:t>
                  </a:r>
                  <a:endParaRPr lang="en-US" sz="14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endParaRPr>
                </a:p>
              </p:txBody>
            </p:sp>
          </p:grp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07247" y="5760662"/>
                <a:ext cx="1057516" cy="903548"/>
              </a:xfrm>
              <a:prstGeom prst="rect">
                <a:avLst/>
              </a:prstGeom>
              <a:grpFill/>
            </p:spPr>
          </p:pic>
          <p:sp>
            <p:nvSpPr>
              <p:cNvPr id="43" name="TextBox 3"/>
              <p:cNvSpPr txBox="1"/>
              <p:nvPr/>
            </p:nvSpPr>
            <p:spPr>
              <a:xfrm>
                <a:off x="4369286" y="5969714"/>
                <a:ext cx="2182972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Najlepsze</a:t>
                </a:r>
                <a:r>
                  <a:rPr lang="en-US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 </a:t>
                </a:r>
                <a:endParaRPr lang="en-US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icrosoft JhengHei Light" panose="020B0304030504040204" pitchFamily="34" charset="-120"/>
                </a:endParaRPr>
              </a:p>
              <a:p>
                <a:r>
                  <a:rPr lang="en-US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User </a:t>
                </a:r>
                <a:r>
                  <a:rPr lang="en-US" sz="14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Microsoft JhengHei Light" panose="020B0304030504040204" pitchFamily="34" charset="-120"/>
                  </a:rPr>
                  <a:t>Experience</a:t>
                </a:r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11266453" y="238753"/>
            <a:ext cx="925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C00000"/>
                </a:solidFill>
              </a:rPr>
              <a:t>Lingaro.com</a:t>
            </a:r>
            <a:endParaRPr lang="pl-PL" sz="1100" dirty="0">
              <a:solidFill>
                <a:srgbClr val="C00000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50343" y="500363"/>
            <a:ext cx="858133" cy="85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17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32279" y="780534"/>
            <a:ext cx="4850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https://www.facebook.com/groups/data4poland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32279" y="1678001"/>
            <a:ext cx="3956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github.com/Lingaro-DataScience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006" y="3023890"/>
            <a:ext cx="1924050" cy="2381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23424" y="2916251"/>
            <a:ext cx="35312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http://www.deeplearningbook.org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23424" y="3474935"/>
            <a:ext cx="534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scott.fortmann-roe.com/docs/BiasVariance.html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7412" name="Picture 4" descr="Amazon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4779433"/>
            <a:ext cx="1254082" cy="194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Amazon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43" y="4471099"/>
            <a:ext cx="1842558" cy="22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523423" y="4029849"/>
            <a:ext cx="5308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www.packtpub.com/packt/offers/free-learning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7416" name="Picture 8" descr="Kagg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702" y="5977996"/>
            <a:ext cx="1487080" cy="5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183467" y="364067"/>
            <a:ext cx="5427133" cy="19602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4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</a:t>
            </a:r>
            <a:endParaRPr lang="en-US" dirty="0"/>
          </a:p>
        </p:txBody>
      </p:sp>
      <p:pic>
        <p:nvPicPr>
          <p:cNvPr id="18434" name="Picture 2" descr="Znalezione obrazy dla zapytania mnist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66" y="1063095"/>
            <a:ext cx="4599768" cy="46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Znalezione obrazy dla zapytania convolutional neural 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442" y="1672167"/>
            <a:ext cx="4592086" cy="10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12073" y="3244334"/>
            <a:ext cx="32903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playground.tensorflow.org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6143" y="3909199"/>
            <a:ext cx="4976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http://cs.stanford.edu/people/karpathy/convnetjs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763085" y="4637671"/>
            <a:ext cx="3667992" cy="7694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sklearn.datasets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fetch_mldata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mnist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fetch_mldata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('MNIST original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mnist.data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mnist.target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Nasze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Ulubione</a:t>
            </a:r>
            <a:r>
              <a:rPr lang="en-US" dirty="0" smtClean="0"/>
              <a:t> </a:t>
            </a:r>
            <a:r>
              <a:rPr lang="en-US" dirty="0" err="1" smtClean="0"/>
              <a:t>Biblioteki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66795"/>
              </p:ext>
            </p:extLst>
          </p:nvPr>
        </p:nvGraphicFramePr>
        <p:xfrm>
          <a:off x="3324225" y="2015014"/>
          <a:ext cx="1987550" cy="3296920"/>
        </p:xfrm>
        <a:graphic>
          <a:graphicData uri="http://schemas.openxmlformats.org/drawingml/2006/table">
            <a:tbl>
              <a:tblPr/>
              <a:tblGrid>
                <a:gridCol w="1987550"/>
              </a:tblGrid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caret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data.table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dplyr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ggplot2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h2o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jsonlite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randomForest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rpart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shiny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SparkR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xgboost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482" name="Picture 2" descr="Znalezione obrazy dla zapytania 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42" y="651934"/>
            <a:ext cx="1122892" cy="98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904549"/>
              </p:ext>
            </p:extLst>
          </p:nvPr>
        </p:nvGraphicFramePr>
        <p:xfrm>
          <a:off x="7069135" y="2015014"/>
          <a:ext cx="1757360" cy="4351344"/>
        </p:xfrm>
        <a:graphic>
          <a:graphicData uri="http://schemas.openxmlformats.org/drawingml/2006/table">
            <a:tbl>
              <a:tblPr/>
              <a:tblGrid>
                <a:gridCol w="1757360"/>
              </a:tblGrid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Flask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h2o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matplotlib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numpy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opencv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pandas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pickle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PuLP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pysal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PySpark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scipy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seaborn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sklearn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tensorflow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>
                          <a:effectLst/>
                        </a:rPr>
                        <a:t>xgboost</a:t>
                      </a: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5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>
                          <a:effectLst/>
                        </a:rPr>
                        <a:t>xlrd</a:t>
                      </a:r>
                      <a:endParaRPr lang="en-US" sz="1600" dirty="0">
                        <a:effectLst/>
                      </a:endParaRPr>
                    </a:p>
                  </a:txBody>
                  <a:tcPr marL="17286" marR="17286" marT="11524" marB="11524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484" name="Picture 4" descr="Znalezione obrazy dla zapytania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5" y="340202"/>
            <a:ext cx="1581731" cy="158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Dziękuję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r"/>
            <a:r>
              <a:rPr lang="en-US" dirty="0" smtClean="0"/>
              <a:t>Szymon Urbański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9223"/>
          <a:stretch/>
        </p:blipFill>
        <p:spPr>
          <a:xfrm>
            <a:off x="364884" y="153500"/>
            <a:ext cx="1291817" cy="15652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734" y="190820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Grzesiek</a:t>
            </a:r>
            <a:r>
              <a:rPr lang="en-US" dirty="0" smtClean="0"/>
              <a:t> </a:t>
            </a:r>
            <a:r>
              <a:rPr lang="en-US" dirty="0" err="1" smtClean="0"/>
              <a:t>Sarwas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-2944"/>
          <a:stretch/>
        </p:blipFill>
        <p:spPr>
          <a:xfrm>
            <a:off x="3333101" y="153500"/>
            <a:ext cx="1259727" cy="16200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5738" y="190820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Dominik Lewy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entury Gothic" panose="020B0502020202020204" pitchFamily="34" charset="0"/>
              </a:rPr>
              <a:t>Konkurs</a:t>
            </a:r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0" name="Picture 2" descr="Znalezione obrazy dla zapytania bulls 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41" y="725364"/>
            <a:ext cx="2829454" cy="28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nalezione obrazy dla zapytania bulls 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41" y="725364"/>
            <a:ext cx="2829454" cy="28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Znalezione obrazy dla zapytania bulls 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41" y="3493964"/>
            <a:ext cx="2829454" cy="28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Znalezione obrazy dla zapytania bulls 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41" y="3493964"/>
            <a:ext cx="2829454" cy="282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70462" y="0"/>
            <a:ext cx="285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entury Gothic" panose="020B0502020202020204" pitchFamily="34" charset="0"/>
                <a:cs typeface="Courier New" panose="02070309020205020404" pitchFamily="49" charset="0"/>
              </a:rPr>
              <a:t>Obciążenie</a:t>
            </a:r>
            <a:r>
              <a:rPr lang="en-US" sz="2400" dirty="0" smtClean="0">
                <a:latin typeface="Century Gothic" panose="020B0502020202020204" pitchFamily="34" charset="0"/>
                <a:cs typeface="Courier New" panose="02070309020205020404" pitchFamily="49" charset="0"/>
              </a:rPr>
              <a:t> (Bias)</a:t>
            </a:r>
            <a:endParaRPr lang="en-US" sz="2400" dirty="0">
              <a:latin typeface="Century Gothic" panose="020B0502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976715" y="3213558"/>
            <a:ext cx="183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entury Gothic" panose="020B0502020202020204" pitchFamily="34" charset="0"/>
              </a:rPr>
              <a:t>Wariancja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27994" y="191995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48127" y="2074328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822508" y="2124139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88330" y="179296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90780" y="226906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74754" y="443480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83041" y="4511993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837517" y="4793302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68134" y="508254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51941" y="5518317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202501" y="529590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47814" y="4870489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305267" y="4459381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44079" y="4899484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80768" y="163858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898459" y="163858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704208" y="142955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503581" y="1404764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873105" y="1559138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78227" y="132531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663030" y="4016452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647442" y="4459381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139763" y="3852726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070482" y="3807234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608165" y="3665120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873105" y="4250947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478227" y="4206242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47706" y="3807627"/>
            <a:ext cx="154374" cy="1543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37884" y="1985098"/>
            <a:ext cx="283962" cy="283962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37884" y="4728508"/>
            <a:ext cx="283962" cy="28396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855059" y="478588"/>
            <a:ext cx="283962" cy="283962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62227" y="478588"/>
            <a:ext cx="283962" cy="28396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21799" y="1404763"/>
            <a:ext cx="2734733" cy="491865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Pytanie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:</a:t>
            </a: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Podejmując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decyzje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biznesowe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dotyczące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inwestycji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– co jest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gorsze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?</a:t>
            </a: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Obciążenie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czy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Wariancja</a:t>
            </a:r>
            <a:endParaRPr lang="en-US" sz="16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Odpowiedź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z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uzasadnieniem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.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Na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stoisku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lub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mailem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na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b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Szymon.urbanski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@</a:t>
            </a:r>
            <a:b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lingaro.com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(mam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dużo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wizytówek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)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Deadline: 26.05 23:59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entury Gothic" panose="020B0502020202020204" pitchFamily="34" charset="0"/>
              </a:rPr>
              <a:t>Początek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 err="1" smtClean="0">
                <a:latin typeface="Century Gothic" panose="020B0502020202020204" pitchFamily="34" charset="0"/>
              </a:rPr>
              <a:t>Rozwinięcie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 err="1" smtClean="0">
                <a:latin typeface="Century Gothic" panose="020B0502020202020204" pitchFamily="34" charset="0"/>
              </a:rPr>
              <a:t>Zakończenie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Data Analytics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152" name="Picture 8" descr="Datab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78" y="2778137"/>
            <a:ext cx="1647222" cy="164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42" y="2359083"/>
            <a:ext cx="2391472" cy="23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Znalezione obrazy dla zapytania insigh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198" y="2649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4787900" y="3162300"/>
            <a:ext cx="406400" cy="8001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0215798" y="3173819"/>
            <a:ext cx="406400" cy="8001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9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Machine Learning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152" name="Picture 8" descr="Datab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78" y="2778137"/>
            <a:ext cx="1647222" cy="164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Znalezione obrazy dla zapytania insigh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198" y="2649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10215798" y="3173819"/>
            <a:ext cx="406400" cy="8001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Znalezione obrazy dla zapytania extrac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25" y="2688821"/>
            <a:ext cx="15716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Machine Learning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152" name="Picture 8" descr="Datab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78" y="2778137"/>
            <a:ext cx="1647222" cy="164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0" y="2519897"/>
            <a:ext cx="1083358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0" y="3970183"/>
            <a:ext cx="1083358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atab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24" y="2688821"/>
            <a:ext cx="745510" cy="7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atab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24" y="4136071"/>
            <a:ext cx="745510" cy="7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ataba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66" y="5804145"/>
            <a:ext cx="745510" cy="7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0" y="5635221"/>
            <a:ext cx="1083358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85466" y="2300207"/>
            <a:ext cx="91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5466" y="3785517"/>
            <a:ext cx="91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85466" y="5364969"/>
            <a:ext cx="11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Hold-out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93437" y="2300207"/>
            <a:ext cx="3302000" cy="14319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04491" y="3811784"/>
            <a:ext cx="3302000" cy="14319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04491" y="5320475"/>
            <a:ext cx="3302000" cy="14319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 descr="Znalezione obrazy dla zapytania insigh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198" y="2649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10215798" y="3173819"/>
            <a:ext cx="406400" cy="8001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Znalezione obrazy dla zapytania extracti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25" y="2688821"/>
            <a:ext cx="15716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6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Znalezione obrazy dla zapytania clockwork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9467">
            <a:off x="7153466" y="11365"/>
            <a:ext cx="2322279" cy="232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Machine Learning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152" name="Picture 8" descr="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78" y="2778137"/>
            <a:ext cx="1647222" cy="164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0" y="2519897"/>
            <a:ext cx="1083358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0" y="3970183"/>
            <a:ext cx="1083358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24" y="2688821"/>
            <a:ext cx="745510" cy="7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24" y="4136071"/>
            <a:ext cx="745510" cy="7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66" y="5804145"/>
            <a:ext cx="745510" cy="7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0" y="5635221"/>
            <a:ext cx="1083358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85466" y="2300207"/>
            <a:ext cx="91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5466" y="3785517"/>
            <a:ext cx="91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85466" y="5364969"/>
            <a:ext cx="11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Hold-out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93437" y="2300207"/>
            <a:ext cx="3302000" cy="14319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04491" y="3811784"/>
            <a:ext cx="3302000" cy="14319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04491" y="5320475"/>
            <a:ext cx="3302000" cy="14319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 descr="Znalezione obrazy dla zapytania insigh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198" y="2649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10215798" y="3173819"/>
            <a:ext cx="406400" cy="8001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Znalezione obrazy dla zapytania extractio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25" y="2688821"/>
            <a:ext cx="15716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Elbow Connector 12"/>
          <p:cNvCxnSpPr>
            <a:stCxn id="18" idx="3"/>
            <a:endCxn id="11266" idx="0"/>
          </p:cNvCxnSpPr>
          <p:nvPr/>
        </p:nvCxnSpPr>
        <p:spPr>
          <a:xfrm flipH="1" flipV="1">
            <a:off x="9255863" y="492594"/>
            <a:ext cx="750628" cy="4035159"/>
          </a:xfrm>
          <a:prstGeom prst="bentConnector3">
            <a:avLst>
              <a:gd name="adj1" fmla="val -30454"/>
            </a:avLst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7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Znalezione obrazy dla zapytania clockwork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9467">
            <a:off x="7153466" y="11365"/>
            <a:ext cx="2322279" cy="232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Machine Learning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152" name="Picture 8" descr="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78" y="2778137"/>
            <a:ext cx="1647222" cy="164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0" y="2519897"/>
            <a:ext cx="1083358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0" y="3970183"/>
            <a:ext cx="1083358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24" y="2688821"/>
            <a:ext cx="745510" cy="7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24" y="4136071"/>
            <a:ext cx="745510" cy="7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66" y="5804145"/>
            <a:ext cx="745510" cy="7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Znalezione obrazy dla zapytania clockwork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30" y="5635221"/>
            <a:ext cx="1083358" cy="10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85466" y="2300207"/>
            <a:ext cx="91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5466" y="3785517"/>
            <a:ext cx="91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85466" y="5364969"/>
            <a:ext cx="11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Hold-out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93437" y="2300207"/>
            <a:ext cx="3302000" cy="14319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04491" y="3811784"/>
            <a:ext cx="3302000" cy="14319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04491" y="5320475"/>
            <a:ext cx="3302000" cy="14319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 descr="Znalezione obrazy dla zapytania insigh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198" y="2649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10215798" y="3173819"/>
            <a:ext cx="406400" cy="8001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Znalezione obrazy dla zapytania extractio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25" y="2688821"/>
            <a:ext cx="15716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Elbow Connector 12"/>
          <p:cNvCxnSpPr>
            <a:stCxn id="18" idx="3"/>
            <a:endCxn id="11266" idx="0"/>
          </p:cNvCxnSpPr>
          <p:nvPr/>
        </p:nvCxnSpPr>
        <p:spPr>
          <a:xfrm flipH="1" flipV="1">
            <a:off x="9255863" y="492594"/>
            <a:ext cx="750628" cy="4035159"/>
          </a:xfrm>
          <a:prstGeom prst="bentConnector3">
            <a:avLst>
              <a:gd name="adj1" fmla="val -30454"/>
            </a:avLst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813" r="94141">
                        <a14:foregroundMark x1="54004" y1="48526" x2="54004" y2="48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579" y="-326494"/>
            <a:ext cx="8732619" cy="75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10850</TotalTime>
  <Words>579</Words>
  <Application>Microsoft Office PowerPoint</Application>
  <PresentationFormat>Widescreen</PresentationFormat>
  <Paragraphs>232</Paragraphs>
  <Slides>34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Microsoft JhengHei Light</vt:lpstr>
      <vt:lpstr>Arial</vt:lpstr>
      <vt:lpstr>Arial</vt:lpstr>
      <vt:lpstr>Calibri</vt:lpstr>
      <vt:lpstr>Calibri Light</vt:lpstr>
      <vt:lpstr>Cambria Math</vt:lpstr>
      <vt:lpstr>Century Gothic</vt:lpstr>
      <vt:lpstr>Courier New</vt:lpstr>
      <vt:lpstr>Wingdings</vt:lpstr>
      <vt:lpstr>Office Theme</vt:lpstr>
      <vt:lpstr>1_Office Theme</vt:lpstr>
      <vt:lpstr>Image</vt:lpstr>
      <vt:lpstr>Łączenie modeli uczenia maszynowego, czyli ensembling</vt:lpstr>
      <vt:lpstr>PowerPoint Presentation</vt:lpstr>
      <vt:lpstr>PowerPoint Presentation</vt:lpstr>
      <vt:lpstr>PowerPoint Presentation</vt:lpstr>
      <vt:lpstr>Data Analytics</vt:lpstr>
      <vt:lpstr>Machine Learning</vt:lpstr>
      <vt:lpstr>Machine Learning</vt:lpstr>
      <vt:lpstr>Machine Learning</vt:lpstr>
      <vt:lpstr>Machine Learning</vt:lpstr>
      <vt:lpstr>Ensembling</vt:lpstr>
      <vt:lpstr>Dlaczego warto iść  w ensembling?</vt:lpstr>
      <vt:lpstr>Kaggle</vt:lpstr>
      <vt:lpstr>Obciążenie i Wariancja</vt:lpstr>
      <vt:lpstr>Obciążenie vs Wariancja</vt:lpstr>
      <vt:lpstr>PowerPoint Presentation</vt:lpstr>
      <vt:lpstr>Trade-Off</vt:lpstr>
      <vt:lpstr>Błąd Testowy Rośnie</vt:lpstr>
      <vt:lpstr>Złożoność Modelu a Błąd Modelu</vt:lpstr>
      <vt:lpstr>PowerPoint Presentation</vt:lpstr>
      <vt:lpstr>Bagging (Bootstrap AGGreagatING)</vt:lpstr>
      <vt:lpstr>Stacking przykład</vt:lpstr>
      <vt:lpstr>PowerPoint Presentation</vt:lpstr>
      <vt:lpstr>Random Forest</vt:lpstr>
      <vt:lpstr>PowerPoint Presentation</vt:lpstr>
      <vt:lpstr>Stacking</vt:lpstr>
      <vt:lpstr>Boosting</vt:lpstr>
      <vt:lpstr>PowerPoint Presentation</vt:lpstr>
      <vt:lpstr>Porównanie metod łączenia modeli uczenia maszynowego</vt:lpstr>
      <vt:lpstr>O czym nie powiedzieliśmy?</vt:lpstr>
      <vt:lpstr>Where to go from here?</vt:lpstr>
      <vt:lpstr>MNIST</vt:lpstr>
      <vt:lpstr>Nasze  Ulubione Biblioteki</vt:lpstr>
      <vt:lpstr>Dziękuję!</vt:lpstr>
      <vt:lpstr>Konkurs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szymon.urbanski@lingaro.com</dc:creator>
  <cp:lastModifiedBy>Szymon Urbański</cp:lastModifiedBy>
  <cp:revision>71</cp:revision>
  <dcterms:created xsi:type="dcterms:W3CDTF">2017-01-24T19:27:18Z</dcterms:created>
  <dcterms:modified xsi:type="dcterms:W3CDTF">2017-05-29T08:39:18Z</dcterms:modified>
</cp:coreProperties>
</file>